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4" r:id="rId2"/>
    <p:sldId id="285" r:id="rId3"/>
    <p:sldId id="286" r:id="rId4"/>
    <p:sldId id="287" r:id="rId5"/>
    <p:sldId id="288" r:id="rId6"/>
    <p:sldId id="289" r:id="rId7"/>
    <p:sldId id="290" r:id="rId8"/>
    <p:sldId id="291" r:id="rId9"/>
    <p:sldId id="295" r:id="rId10"/>
    <p:sldId id="296" r:id="rId11"/>
    <p:sldId id="297" r:id="rId12"/>
    <p:sldId id="298" r:id="rId13"/>
    <p:sldId id="299" r:id="rId14"/>
    <p:sldId id="302" r:id="rId15"/>
    <p:sldId id="292" r:id="rId16"/>
    <p:sldId id="300" r:id="rId17"/>
    <p:sldId id="301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00"/>
    <a:srgbClr val="3333FF"/>
    <a:srgbClr val="0033CC"/>
    <a:srgbClr val="99CC00"/>
    <a:srgbClr val="CC9900"/>
    <a:srgbClr val="33CC33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713" autoAdjust="0"/>
  </p:normalViewPr>
  <p:slideViewPr>
    <p:cSldViewPr>
      <p:cViewPr varScale="1">
        <p:scale>
          <a:sx n="114" d="100"/>
          <a:sy n="114" d="100"/>
        </p:scale>
        <p:origin x="1560" y="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5076825" y="0"/>
            <a:ext cx="406717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dirty="0">
                <a:latin typeface="+mn-lt"/>
                <a:cs typeface="+mn-cs"/>
              </a:rPr>
              <a:t>Raimund Karl</a:t>
            </a:r>
            <a:endParaRPr lang="en-GB" dirty="0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8278688" cy="1470025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872808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59E3450-5381-4473-92CC-DE69A52B624D}" type="datetimeFigureOut">
              <a:rPr lang="en-GB"/>
              <a:pPr>
                <a:defRPr/>
              </a:pPr>
              <a:t>25/07/2019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78D9CBC-CD5C-491F-9476-E1565490C32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552" y="764704"/>
            <a:ext cx="4248472" cy="609329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032" y="764704"/>
            <a:ext cx="4254624" cy="609329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0BE644A-BEDF-4BAD-904A-081CB0C20332}" type="datetimeFigureOut">
              <a:rPr lang="en-GB"/>
              <a:pPr>
                <a:defRPr/>
              </a:pPr>
              <a:t>25/07/2019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24AF959-3537-43CB-8CC1-BE26673EB05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6898F14-C8A6-4112-9343-ED87F274B7FF}" type="datetimeFigureOut">
              <a:rPr lang="en-GB"/>
              <a:pPr>
                <a:defRPr/>
              </a:pPr>
              <a:t>25/07/2019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F9A2381-68A0-4281-AAEB-502FF0A1D43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BC675B-ABAB-4691-8F16-3ED3D3D2A947}" type="datetimeFigureOut">
              <a:rPr lang="en-GB"/>
              <a:pPr>
                <a:defRPr/>
              </a:pPr>
              <a:t>25/07/2019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D728D2E-2EE6-4180-B975-38C53771EF7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34B6D9-8F95-4CB8-8604-FEC041895ECF}" type="datetimeFigureOut">
              <a:rPr lang="en-GB"/>
              <a:pPr>
                <a:defRPr/>
              </a:pPr>
              <a:t>25/07/2019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84ECFF-1A02-4325-BF1C-D3C8E1A9146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90F246B-3A1C-4EBA-9889-69D866427B04}" type="datetimeFigureOut">
              <a:rPr lang="en-GB"/>
              <a:pPr>
                <a:defRPr/>
              </a:pPr>
              <a:t>25/07/2019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21A659F-CC7C-4027-9800-F77AEDC62B9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BCCA3E8-23B4-4B84-B1F9-5853EE6E4D34}" type="datetimeFigureOut">
              <a:rPr lang="en-GB"/>
              <a:pPr>
                <a:defRPr/>
              </a:pPr>
              <a:t>25/07/2019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47C6574-B160-4F9E-A9C4-0B0FEB8F6A2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7E65D51-3DBB-4C9E-9FE5-D0A70B02149B}" type="datetimeFigureOut">
              <a:rPr lang="en-GB"/>
              <a:pPr>
                <a:defRPr/>
              </a:pPr>
              <a:t>25/07/2019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758BEA9-4D15-4BD2-B0B3-ED618A3385A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539750" y="692150"/>
            <a:ext cx="8604250" cy="73025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539750" y="-26988"/>
            <a:ext cx="8604250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39750" y="765175"/>
            <a:ext cx="8604250" cy="609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029" name="Picture 5" descr="Bangor cmy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53975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 userDrawn="1"/>
        </p:nvSpPr>
        <p:spPr>
          <a:xfrm>
            <a:off x="-54907" y="836613"/>
            <a:ext cx="523220" cy="6021387"/>
          </a:xfrm>
          <a:prstGeom prst="rect">
            <a:avLst/>
          </a:prstGeom>
          <a:noFill/>
        </p:spPr>
        <p:txBody>
          <a:bodyPr vert="vert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Raimund Karl:</a:t>
            </a:r>
            <a:r>
              <a:rPr lang="de-DE" sz="1100" b="1" dirty="0">
                <a:latin typeface="+mn-lt"/>
                <a:cs typeface="+mn-cs"/>
              </a:rPr>
              <a:t> </a:t>
            </a:r>
            <a:r>
              <a:rPr lang="en-GB" sz="1100" i="1" dirty="0">
                <a:latin typeface="+mn-lt"/>
                <a:cs typeface="+mn-cs"/>
              </a:rPr>
              <a:t>Meillionydd and the beginning of medieval Welsh society in c.6th cent. BC </a:t>
            </a:r>
            <a:endParaRPr lang="de-DE" sz="1100" i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16th ICCS 2019, </a:t>
            </a:r>
            <a:r>
              <a:rPr lang="de-DE" sz="11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Bangor</a:t>
            </a:r>
            <a:endParaRPr lang="de-DE" sz="11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468313" y="765175"/>
            <a:ext cx="71437" cy="6092825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09" r:id="rId2"/>
    <p:sldLayoutId id="2147483712" r:id="rId3"/>
    <p:sldLayoutId id="2147483710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80728"/>
            <a:ext cx="8278688" cy="1152128"/>
          </a:xfrm>
        </p:spPr>
        <p:txBody>
          <a:bodyPr/>
          <a:lstStyle/>
          <a:p>
            <a:r>
              <a:rPr lang="en-GB" i="1" dirty="0"/>
              <a:t>Meillionydd...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589240"/>
            <a:ext cx="8278688" cy="864096"/>
          </a:xfrm>
        </p:spPr>
        <p:txBody>
          <a:bodyPr>
            <a:normAutofit fontScale="62500" lnSpcReduction="20000"/>
          </a:bodyPr>
          <a:lstStyle/>
          <a:p>
            <a:r>
              <a:rPr lang="en-GB" sz="4800" i="1" dirty="0"/>
              <a:t>...and the beginning </a:t>
            </a:r>
            <a:br>
              <a:rPr lang="en-GB" sz="4800" i="1" dirty="0"/>
            </a:br>
            <a:r>
              <a:rPr lang="en-GB" sz="4800" i="1" dirty="0"/>
              <a:t>of medieval Welsh society in c.6th cent. BC</a:t>
            </a:r>
            <a:endParaRPr lang="en-GB" dirty="0">
              <a:solidFill>
                <a:srgbClr val="0033CC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2060848"/>
            <a:ext cx="4104456" cy="3283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967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/>
              <a:t>Very simplified: early Mediaeval Welsh societies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>
            <a:normAutofit fontScale="85000" lnSpcReduction="20000"/>
          </a:bodyPr>
          <a:lstStyle/>
          <a:p>
            <a:r>
              <a:rPr lang="en-GB" dirty="0"/>
              <a:t>complex chiefdoms / early ‘feudal’ states</a:t>
            </a:r>
          </a:p>
          <a:p>
            <a:pPr lvl="1"/>
            <a:r>
              <a:rPr lang="de-AT" dirty="0" err="1"/>
              <a:t>each</a:t>
            </a:r>
            <a:r>
              <a:rPr lang="de-AT" dirty="0"/>
              <a:t> a territorial (</a:t>
            </a:r>
            <a:r>
              <a:rPr lang="en-GB" dirty="0"/>
              <a:t>→ </a:t>
            </a:r>
            <a:r>
              <a:rPr lang="en-GB" i="1" dirty="0"/>
              <a:t>bro</a:t>
            </a:r>
            <a:r>
              <a:rPr lang="en-GB" dirty="0"/>
              <a:t>) and </a:t>
            </a:r>
            <a:r>
              <a:rPr lang="de-AT" dirty="0" err="1"/>
              <a:t>socio-political</a:t>
            </a:r>
            <a:r>
              <a:rPr lang="de-AT" dirty="0"/>
              <a:t> (</a:t>
            </a:r>
            <a:r>
              <a:rPr lang="en-GB" dirty="0"/>
              <a:t>→ </a:t>
            </a:r>
            <a:r>
              <a:rPr lang="en-GB" i="1" dirty="0" err="1"/>
              <a:t>tud</a:t>
            </a:r>
            <a:r>
              <a:rPr lang="en-GB" dirty="0"/>
              <a:t>)</a:t>
            </a:r>
            <a:r>
              <a:rPr lang="de-AT" dirty="0"/>
              <a:t> </a:t>
            </a:r>
            <a:r>
              <a:rPr lang="de-AT" dirty="0" err="1"/>
              <a:t>unit</a:t>
            </a:r>
            <a:endParaRPr lang="en-GB" dirty="0"/>
          </a:p>
          <a:p>
            <a:pPr lvl="2"/>
            <a:r>
              <a:rPr lang="en-GB" dirty="0"/>
              <a:t>ruled by (petty) ‘king’ / ‘prince’ (→ </a:t>
            </a:r>
            <a:r>
              <a:rPr lang="en-GB" i="1" dirty="0" err="1"/>
              <a:t>brenin</a:t>
            </a:r>
            <a:r>
              <a:rPr lang="en-GB" dirty="0"/>
              <a:t>)</a:t>
            </a:r>
          </a:p>
          <a:p>
            <a:pPr lvl="3"/>
            <a:r>
              <a:rPr lang="de-AT" dirty="0" err="1"/>
              <a:t>travelling</a:t>
            </a:r>
            <a:r>
              <a:rPr lang="de-AT" dirty="0"/>
              <a:t> </a:t>
            </a:r>
            <a:r>
              <a:rPr lang="de-AT" dirty="0" err="1"/>
              <a:t>between</a:t>
            </a:r>
            <a:r>
              <a:rPr lang="de-AT" dirty="0"/>
              <a:t> </a:t>
            </a:r>
            <a:r>
              <a:rPr lang="de-AT" dirty="0" err="1"/>
              <a:t>several</a:t>
            </a:r>
            <a:r>
              <a:rPr lang="de-AT" dirty="0"/>
              <a:t> </a:t>
            </a:r>
            <a:r>
              <a:rPr lang="de-AT" i="1" dirty="0" err="1"/>
              <a:t>llysoedd</a:t>
            </a:r>
            <a:r>
              <a:rPr lang="de-AT" dirty="0"/>
              <a:t> (‚</a:t>
            </a:r>
            <a:r>
              <a:rPr lang="de-AT" dirty="0" err="1"/>
              <a:t>courts</a:t>
            </a:r>
            <a:r>
              <a:rPr lang="de-AT" dirty="0"/>
              <a:t>‘)</a:t>
            </a:r>
            <a:endParaRPr lang="en-GB" dirty="0"/>
          </a:p>
          <a:p>
            <a:pPr lvl="2"/>
            <a:r>
              <a:rPr lang="en-GB" dirty="0"/>
              <a:t>with established, landowning ‘nobility’ / ‘gentry’ </a:t>
            </a:r>
          </a:p>
          <a:p>
            <a:pPr lvl="3"/>
            <a:r>
              <a:rPr lang="en-GB" dirty="0"/>
              <a:t>(e.g. → </a:t>
            </a:r>
            <a:r>
              <a:rPr lang="en-GB" i="1" dirty="0" err="1"/>
              <a:t>breyr</a:t>
            </a:r>
            <a:r>
              <a:rPr lang="en-GB" dirty="0"/>
              <a:t>, note: from </a:t>
            </a:r>
            <a:r>
              <a:rPr lang="en-GB" i="1" dirty="0" err="1"/>
              <a:t>brogori</a:t>
            </a:r>
            <a:r>
              <a:rPr lang="el-GR" i="1" dirty="0"/>
              <a:t>χ</a:t>
            </a:r>
            <a:r>
              <a:rPr lang="de-AT" dirty="0"/>
              <a:t>, ‚king of a </a:t>
            </a:r>
            <a:r>
              <a:rPr lang="de-AT" dirty="0" err="1"/>
              <a:t>country</a:t>
            </a:r>
            <a:r>
              <a:rPr lang="de-AT" dirty="0"/>
              <a:t>‘)</a:t>
            </a:r>
          </a:p>
          <a:p>
            <a:pPr lvl="2"/>
            <a:r>
              <a:rPr lang="de-AT" dirty="0" err="1"/>
              <a:t>with</a:t>
            </a:r>
            <a:r>
              <a:rPr lang="de-AT" dirty="0"/>
              <a:t> variable </a:t>
            </a:r>
            <a:r>
              <a:rPr lang="de-AT" dirty="0" err="1"/>
              <a:t>numbers</a:t>
            </a:r>
            <a:r>
              <a:rPr lang="de-AT" dirty="0"/>
              <a:t> of </a:t>
            </a:r>
            <a:r>
              <a:rPr lang="de-AT" dirty="0" err="1"/>
              <a:t>smallholders</a:t>
            </a:r>
            <a:endParaRPr lang="de-AT" dirty="0"/>
          </a:p>
          <a:p>
            <a:pPr lvl="2"/>
            <a:r>
              <a:rPr lang="de-AT" dirty="0" err="1"/>
              <a:t>and</a:t>
            </a:r>
            <a:r>
              <a:rPr lang="de-AT" dirty="0"/>
              <a:t> </a:t>
            </a:r>
            <a:r>
              <a:rPr lang="de-AT" dirty="0" err="1"/>
              <a:t>with</a:t>
            </a:r>
            <a:r>
              <a:rPr lang="de-AT" dirty="0"/>
              <a:t> </a:t>
            </a:r>
            <a:r>
              <a:rPr lang="de-AT" dirty="0" err="1"/>
              <a:t>significant</a:t>
            </a:r>
            <a:r>
              <a:rPr lang="de-AT" dirty="0"/>
              <a:t> </a:t>
            </a:r>
            <a:r>
              <a:rPr lang="de-AT" dirty="0" err="1"/>
              <a:t>percentage</a:t>
            </a:r>
            <a:r>
              <a:rPr lang="de-AT" dirty="0"/>
              <a:t> of </a:t>
            </a:r>
            <a:r>
              <a:rPr lang="de-AT" dirty="0" err="1"/>
              <a:t>population</a:t>
            </a:r>
            <a:r>
              <a:rPr lang="de-AT" dirty="0"/>
              <a:t> </a:t>
            </a:r>
            <a:r>
              <a:rPr lang="de-AT" dirty="0" err="1"/>
              <a:t>being</a:t>
            </a:r>
            <a:r>
              <a:rPr lang="de-AT" dirty="0"/>
              <a:t> </a:t>
            </a:r>
            <a:r>
              <a:rPr lang="de-AT" dirty="0" err="1"/>
              <a:t>tenant</a:t>
            </a:r>
            <a:r>
              <a:rPr lang="de-AT" dirty="0"/>
              <a:t> </a:t>
            </a:r>
            <a:r>
              <a:rPr lang="de-AT" dirty="0" err="1"/>
              <a:t>farmers</a:t>
            </a:r>
            <a:endParaRPr lang="de-AT" dirty="0"/>
          </a:p>
          <a:p>
            <a:pPr lvl="3"/>
            <a:r>
              <a:rPr lang="de-AT" dirty="0"/>
              <a:t>(</a:t>
            </a:r>
            <a:r>
              <a:rPr lang="en-GB" dirty="0"/>
              <a:t>→ </a:t>
            </a:r>
            <a:r>
              <a:rPr lang="en-GB" i="1" dirty="0" err="1"/>
              <a:t>taeog</a:t>
            </a:r>
            <a:r>
              <a:rPr lang="en-GB" dirty="0"/>
              <a:t>, note: from </a:t>
            </a:r>
            <a:r>
              <a:rPr lang="en-GB" i="1" dirty="0"/>
              <a:t>*</a:t>
            </a:r>
            <a:r>
              <a:rPr lang="en-GB" i="1" dirty="0" err="1"/>
              <a:t>tegesakos</a:t>
            </a:r>
            <a:r>
              <a:rPr lang="en-GB" dirty="0"/>
              <a:t>, ‘of the house(hold of another)’) </a:t>
            </a:r>
          </a:p>
          <a:p>
            <a:pPr lvl="3"/>
            <a:r>
              <a:rPr lang="de-AT" dirty="0" err="1"/>
              <a:t>working</a:t>
            </a:r>
            <a:r>
              <a:rPr lang="de-AT" dirty="0"/>
              <a:t> the </a:t>
            </a:r>
            <a:r>
              <a:rPr lang="de-AT" dirty="0" err="1"/>
              <a:t>estates</a:t>
            </a:r>
            <a:r>
              <a:rPr lang="de-AT" dirty="0"/>
              <a:t> of large </a:t>
            </a:r>
            <a:r>
              <a:rPr lang="de-AT" dirty="0" err="1"/>
              <a:t>landowners</a:t>
            </a:r>
            <a:r>
              <a:rPr lang="de-AT" dirty="0"/>
              <a:t> (i.e. of ‚king‘ </a:t>
            </a:r>
            <a:r>
              <a:rPr lang="de-AT" dirty="0" err="1"/>
              <a:t>and</a:t>
            </a:r>
            <a:r>
              <a:rPr lang="de-AT" dirty="0"/>
              <a:t> ‚nobles‘)</a:t>
            </a:r>
          </a:p>
          <a:p>
            <a:pPr lvl="2"/>
            <a:r>
              <a:rPr lang="de-AT" dirty="0" err="1"/>
              <a:t>effectively</a:t>
            </a:r>
            <a:r>
              <a:rPr lang="de-AT" dirty="0"/>
              <a:t>: a </a:t>
            </a:r>
            <a:r>
              <a:rPr lang="de-AT" b="1" dirty="0">
                <a:solidFill>
                  <a:srgbClr val="669900"/>
                </a:solidFill>
              </a:rPr>
              <a:t>‚</a:t>
            </a:r>
            <a:r>
              <a:rPr lang="de-AT" b="1" dirty="0" err="1">
                <a:solidFill>
                  <a:srgbClr val="669900"/>
                </a:solidFill>
              </a:rPr>
              <a:t>household</a:t>
            </a:r>
            <a:r>
              <a:rPr lang="de-AT" b="1" dirty="0">
                <a:solidFill>
                  <a:srgbClr val="669900"/>
                </a:solidFill>
              </a:rPr>
              <a:t>‘-</a:t>
            </a:r>
            <a:r>
              <a:rPr lang="de-AT" b="1" dirty="0" err="1">
                <a:solidFill>
                  <a:srgbClr val="669900"/>
                </a:solidFill>
              </a:rPr>
              <a:t>based</a:t>
            </a:r>
            <a:r>
              <a:rPr lang="de-AT" dirty="0"/>
              <a:t> </a:t>
            </a:r>
            <a:r>
              <a:rPr lang="de-AT" dirty="0" err="1"/>
              <a:t>social</a:t>
            </a:r>
            <a:r>
              <a:rPr lang="de-AT" dirty="0"/>
              <a:t> </a:t>
            </a:r>
            <a:r>
              <a:rPr lang="de-AT" dirty="0" err="1"/>
              <a:t>organisation</a:t>
            </a:r>
            <a:endParaRPr lang="de-AT" dirty="0"/>
          </a:p>
          <a:p>
            <a:pPr lvl="1"/>
            <a:r>
              <a:rPr lang="en-GB" dirty="0"/>
              <a:t>but also (still) strongly </a:t>
            </a:r>
            <a:r>
              <a:rPr lang="en-GB" b="1" dirty="0">
                <a:solidFill>
                  <a:srgbClr val="669900"/>
                </a:solidFill>
              </a:rPr>
              <a:t>kinship-based</a:t>
            </a:r>
            <a:r>
              <a:rPr lang="en-GB" dirty="0"/>
              <a:t> (→ </a:t>
            </a:r>
            <a:r>
              <a:rPr lang="en-GB" i="1" dirty="0" err="1"/>
              <a:t>cenedl</a:t>
            </a:r>
            <a:r>
              <a:rPr lang="en-GB" dirty="0"/>
              <a:t>)</a:t>
            </a:r>
          </a:p>
          <a:p>
            <a:pPr lvl="2"/>
            <a:r>
              <a:rPr lang="de-AT" dirty="0" err="1"/>
              <a:t>as</a:t>
            </a:r>
            <a:r>
              <a:rPr lang="de-AT" dirty="0"/>
              <a:t> a </a:t>
            </a:r>
            <a:r>
              <a:rPr lang="de-AT" dirty="0" err="1"/>
              <a:t>socio-ideological</a:t>
            </a:r>
            <a:r>
              <a:rPr lang="de-AT" dirty="0"/>
              <a:t> </a:t>
            </a:r>
            <a:r>
              <a:rPr lang="de-AT" dirty="0" err="1"/>
              <a:t>fiction</a:t>
            </a:r>
            <a:r>
              <a:rPr lang="de-AT" dirty="0"/>
              <a:t> / </a:t>
            </a:r>
            <a:r>
              <a:rPr lang="de-AT" dirty="0" err="1"/>
              <a:t>justification</a:t>
            </a:r>
            <a:r>
              <a:rPr lang="de-AT" dirty="0"/>
              <a:t> of </a:t>
            </a:r>
            <a:r>
              <a:rPr lang="de-AT" dirty="0" err="1"/>
              <a:t>social</a:t>
            </a:r>
            <a:r>
              <a:rPr lang="de-AT" dirty="0"/>
              <a:t> </a:t>
            </a:r>
            <a:r>
              <a:rPr lang="de-AT" dirty="0" err="1"/>
              <a:t>order</a:t>
            </a:r>
            <a:endParaRPr lang="de-AT" dirty="0"/>
          </a:p>
          <a:p>
            <a:pPr lvl="3"/>
            <a:r>
              <a:rPr lang="de-AT" dirty="0"/>
              <a:t>‚king‘ </a:t>
            </a:r>
            <a:r>
              <a:rPr lang="de-AT" dirty="0" err="1"/>
              <a:t>construed</a:t>
            </a:r>
            <a:r>
              <a:rPr lang="de-AT" dirty="0"/>
              <a:t> </a:t>
            </a:r>
            <a:r>
              <a:rPr lang="de-AT" dirty="0" err="1"/>
              <a:t>as</a:t>
            </a:r>
            <a:r>
              <a:rPr lang="de-AT" dirty="0"/>
              <a:t> ‚</a:t>
            </a:r>
            <a:r>
              <a:rPr lang="de-AT" dirty="0" err="1"/>
              <a:t>father</a:t>
            </a:r>
            <a:r>
              <a:rPr lang="de-AT" dirty="0"/>
              <a:t> of </a:t>
            </a:r>
            <a:r>
              <a:rPr lang="de-AT" dirty="0" err="1"/>
              <a:t>nation</a:t>
            </a:r>
            <a:r>
              <a:rPr lang="de-AT" dirty="0"/>
              <a:t>‘; etc.</a:t>
            </a:r>
          </a:p>
          <a:p>
            <a:pPr lvl="2"/>
            <a:r>
              <a:rPr lang="de-AT" dirty="0"/>
              <a:t>but also in </a:t>
            </a:r>
            <a:r>
              <a:rPr lang="de-AT" dirty="0" err="1"/>
              <a:t>social</a:t>
            </a:r>
            <a:r>
              <a:rPr lang="de-AT" dirty="0"/>
              <a:t> </a:t>
            </a:r>
            <a:r>
              <a:rPr lang="de-AT" dirty="0" err="1"/>
              <a:t>reality</a:t>
            </a:r>
            <a:endParaRPr lang="de-AT" dirty="0"/>
          </a:p>
          <a:p>
            <a:pPr lvl="3"/>
            <a:r>
              <a:rPr lang="de-AT" dirty="0"/>
              <a:t>e.g. of immense </a:t>
            </a:r>
            <a:r>
              <a:rPr lang="de-AT" dirty="0" err="1"/>
              <a:t>significance</a:t>
            </a:r>
            <a:r>
              <a:rPr lang="de-AT" dirty="0"/>
              <a:t> in </a:t>
            </a:r>
            <a:r>
              <a:rPr lang="de-AT" dirty="0" err="1"/>
              <a:t>law</a:t>
            </a:r>
            <a:endParaRPr lang="de-AT" dirty="0"/>
          </a:p>
          <a:p>
            <a:pPr lvl="4"/>
            <a:r>
              <a:rPr lang="de-AT" dirty="0"/>
              <a:t>not just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inheritance</a:t>
            </a:r>
            <a:r>
              <a:rPr lang="de-AT" dirty="0"/>
              <a:t>, but also </a:t>
            </a:r>
            <a:r>
              <a:rPr lang="de-AT" dirty="0" err="1"/>
              <a:t>penal</a:t>
            </a:r>
            <a:r>
              <a:rPr lang="de-AT" dirty="0"/>
              <a:t> </a:t>
            </a:r>
            <a:r>
              <a:rPr lang="de-AT" dirty="0" err="1"/>
              <a:t>law</a:t>
            </a:r>
            <a:r>
              <a:rPr lang="de-AT" dirty="0"/>
              <a:t>, </a:t>
            </a:r>
            <a:r>
              <a:rPr lang="de-AT" dirty="0" err="1"/>
              <a:t>procedure</a:t>
            </a:r>
            <a:r>
              <a:rPr lang="de-AT" dirty="0"/>
              <a:t>, etc.</a:t>
            </a:r>
          </a:p>
          <a:p>
            <a:pPr lvl="2"/>
            <a:r>
              <a:rPr lang="de-AT" dirty="0" err="1"/>
              <a:t>and</a:t>
            </a:r>
            <a:r>
              <a:rPr lang="de-AT" dirty="0"/>
              <a:t> </a:t>
            </a:r>
            <a:r>
              <a:rPr lang="de-AT" dirty="0" err="1"/>
              <a:t>especially</a:t>
            </a:r>
            <a:r>
              <a:rPr lang="de-AT" dirty="0"/>
              <a:t>, </a:t>
            </a:r>
            <a:r>
              <a:rPr lang="de-AT" b="1" dirty="0" err="1">
                <a:solidFill>
                  <a:srgbClr val="669900"/>
                </a:solidFill>
              </a:rPr>
              <a:t>determining</a:t>
            </a:r>
            <a:r>
              <a:rPr lang="de-AT" b="1" dirty="0">
                <a:solidFill>
                  <a:srgbClr val="669900"/>
                </a:solidFill>
              </a:rPr>
              <a:t> internal ‚</a:t>
            </a:r>
            <a:r>
              <a:rPr lang="de-AT" b="1" dirty="0" err="1">
                <a:solidFill>
                  <a:srgbClr val="669900"/>
                </a:solidFill>
              </a:rPr>
              <a:t>household</a:t>
            </a:r>
            <a:r>
              <a:rPr lang="de-AT" b="1" dirty="0">
                <a:solidFill>
                  <a:srgbClr val="669900"/>
                </a:solidFill>
              </a:rPr>
              <a:t>‘ </a:t>
            </a:r>
            <a:r>
              <a:rPr lang="de-AT" b="1" dirty="0" err="1">
                <a:solidFill>
                  <a:srgbClr val="669900"/>
                </a:solidFill>
              </a:rPr>
              <a:t>social</a:t>
            </a:r>
            <a:r>
              <a:rPr lang="de-AT" b="1" dirty="0">
                <a:solidFill>
                  <a:srgbClr val="669900"/>
                </a:solidFill>
              </a:rPr>
              <a:t> </a:t>
            </a:r>
            <a:r>
              <a:rPr lang="de-AT" b="1" dirty="0" err="1">
                <a:solidFill>
                  <a:srgbClr val="669900"/>
                </a:solidFill>
              </a:rPr>
              <a:t>structure</a:t>
            </a:r>
            <a:endParaRPr lang="de-AT" b="1" dirty="0">
              <a:solidFill>
                <a:srgbClr val="669900"/>
              </a:solidFill>
            </a:endParaRPr>
          </a:p>
          <a:p>
            <a:pPr lvl="1"/>
            <a:r>
              <a:rPr lang="de-AT" dirty="0"/>
              <a:t>at the </a:t>
            </a:r>
            <a:r>
              <a:rPr lang="de-AT" dirty="0" err="1"/>
              <a:t>brink</a:t>
            </a:r>
            <a:r>
              <a:rPr lang="de-AT" dirty="0"/>
              <a:t> of </a:t>
            </a:r>
            <a:r>
              <a:rPr lang="de-AT" dirty="0" err="1"/>
              <a:t>turning</a:t>
            </a:r>
            <a:r>
              <a:rPr lang="de-AT" dirty="0"/>
              <a:t> </a:t>
            </a:r>
            <a:r>
              <a:rPr lang="de-AT" dirty="0" err="1"/>
              <a:t>into</a:t>
            </a:r>
            <a:r>
              <a:rPr lang="de-AT" dirty="0"/>
              <a:t> </a:t>
            </a:r>
            <a:r>
              <a:rPr lang="de-AT" dirty="0" err="1"/>
              <a:t>monetary</a:t>
            </a:r>
            <a:r>
              <a:rPr lang="de-AT" dirty="0"/>
              <a:t> </a:t>
            </a:r>
            <a:r>
              <a:rPr lang="de-AT" dirty="0" err="1"/>
              <a:t>societies</a:t>
            </a:r>
            <a:r>
              <a:rPr lang="de-AT" dirty="0"/>
              <a:t> </a:t>
            </a:r>
          </a:p>
          <a:p>
            <a:pPr lvl="2"/>
            <a:r>
              <a:rPr lang="de-AT" dirty="0" err="1"/>
              <a:t>emerging</a:t>
            </a:r>
            <a:r>
              <a:rPr lang="de-AT" dirty="0"/>
              <a:t> </a:t>
            </a:r>
            <a:r>
              <a:rPr lang="de-AT" dirty="0" err="1"/>
              <a:t>market</a:t>
            </a:r>
            <a:r>
              <a:rPr lang="de-AT" dirty="0"/>
              <a:t> </a:t>
            </a:r>
            <a:r>
              <a:rPr lang="de-AT" dirty="0" err="1"/>
              <a:t>economy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683265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Simplifying even further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>
            <a:normAutofit fontScale="92500" lnSpcReduction="20000"/>
          </a:bodyPr>
          <a:lstStyle/>
          <a:p>
            <a:r>
              <a:rPr lang="en-GB" dirty="0"/>
              <a:t>essential </a:t>
            </a:r>
            <a:r>
              <a:rPr lang="en-GB" b="1" dirty="0">
                <a:solidFill>
                  <a:srgbClr val="669900"/>
                </a:solidFill>
              </a:rPr>
              <a:t>features</a:t>
            </a:r>
            <a:r>
              <a:rPr lang="en-GB" dirty="0"/>
              <a:t> of EM Welsh societies</a:t>
            </a:r>
          </a:p>
          <a:p>
            <a:pPr lvl="1"/>
            <a:r>
              <a:rPr lang="en-GB" dirty="0"/>
              <a:t>exclusive </a:t>
            </a:r>
            <a:r>
              <a:rPr lang="en-GB" b="1" dirty="0">
                <a:solidFill>
                  <a:srgbClr val="669900"/>
                </a:solidFill>
              </a:rPr>
              <a:t>individual ownership of </a:t>
            </a:r>
            <a:r>
              <a:rPr lang="en-GB" dirty="0"/>
              <a:t>(‚private‘) </a:t>
            </a:r>
            <a:r>
              <a:rPr lang="en-GB" b="1" dirty="0">
                <a:solidFill>
                  <a:srgbClr val="669900"/>
                </a:solidFill>
              </a:rPr>
              <a:t>property</a:t>
            </a:r>
          </a:p>
          <a:p>
            <a:pPr lvl="2"/>
            <a:r>
              <a:rPr lang="en-GB" dirty="0"/>
              <a:t>especially land and other agricultural/pastoral resources</a:t>
            </a:r>
          </a:p>
          <a:p>
            <a:pPr lvl="3"/>
            <a:r>
              <a:rPr lang="de-AT" dirty="0" err="1"/>
              <a:t>held</a:t>
            </a:r>
            <a:r>
              <a:rPr lang="de-AT" dirty="0"/>
              <a:t> </a:t>
            </a:r>
            <a:r>
              <a:rPr lang="de-AT" dirty="0" err="1"/>
              <a:t>and</a:t>
            </a:r>
            <a:r>
              <a:rPr lang="de-AT" dirty="0"/>
              <a:t> </a:t>
            </a:r>
            <a:r>
              <a:rPr lang="de-AT" dirty="0" err="1"/>
              <a:t>controlled</a:t>
            </a:r>
            <a:r>
              <a:rPr lang="de-AT" dirty="0"/>
              <a:t> </a:t>
            </a:r>
            <a:r>
              <a:rPr lang="de-AT" dirty="0" err="1"/>
              <a:t>by</a:t>
            </a:r>
            <a:r>
              <a:rPr lang="de-AT" dirty="0"/>
              <a:t> separate, individual ‚</a:t>
            </a:r>
            <a:r>
              <a:rPr lang="de-AT" dirty="0" err="1"/>
              <a:t>households</a:t>
            </a:r>
            <a:r>
              <a:rPr lang="de-AT" dirty="0"/>
              <a:t>‘</a:t>
            </a:r>
            <a:endParaRPr lang="en-GB" dirty="0"/>
          </a:p>
          <a:p>
            <a:pPr lvl="1"/>
            <a:r>
              <a:rPr lang="en-GB" b="1" dirty="0">
                <a:solidFill>
                  <a:srgbClr val="669900"/>
                </a:solidFill>
              </a:rPr>
              <a:t>transferability</a:t>
            </a:r>
            <a:r>
              <a:rPr lang="en-GB" dirty="0"/>
              <a:t> </a:t>
            </a:r>
            <a:r>
              <a:rPr lang="en-GB" b="1" dirty="0">
                <a:solidFill>
                  <a:srgbClr val="669900"/>
                </a:solidFill>
              </a:rPr>
              <a:t>of </a:t>
            </a:r>
            <a:r>
              <a:rPr lang="en-GB" dirty="0"/>
              <a:t>use (</a:t>
            </a:r>
            <a:r>
              <a:rPr lang="en-GB" b="1" dirty="0">
                <a:solidFill>
                  <a:srgbClr val="669900"/>
                </a:solidFill>
              </a:rPr>
              <a:t>possession</a:t>
            </a:r>
            <a:r>
              <a:rPr lang="en-GB" dirty="0"/>
              <a:t>) </a:t>
            </a:r>
            <a:r>
              <a:rPr lang="en-GB" b="1" dirty="0">
                <a:solidFill>
                  <a:srgbClr val="669900"/>
                </a:solidFill>
              </a:rPr>
              <a:t>of property </a:t>
            </a:r>
            <a:r>
              <a:rPr lang="en-GB" dirty="0"/>
              <a:t>rights</a:t>
            </a:r>
          </a:p>
          <a:p>
            <a:pPr lvl="2"/>
            <a:r>
              <a:rPr lang="en-GB" dirty="0"/>
              <a:t>‚traded‘ in return for goods (‘rent’) and services (‘labour’)</a:t>
            </a:r>
          </a:p>
          <a:p>
            <a:pPr lvl="2"/>
            <a:r>
              <a:rPr lang="de-AT" dirty="0" err="1"/>
              <a:t>especially</a:t>
            </a:r>
            <a:r>
              <a:rPr lang="de-AT" dirty="0"/>
              <a:t> </a:t>
            </a:r>
            <a:r>
              <a:rPr lang="de-AT" dirty="0" err="1"/>
              <a:t>to</a:t>
            </a:r>
            <a:r>
              <a:rPr lang="de-AT" dirty="0"/>
              <a:t>/</a:t>
            </a:r>
            <a:r>
              <a:rPr lang="de-AT" dirty="0" err="1"/>
              <a:t>with</a:t>
            </a:r>
            <a:r>
              <a:rPr lang="de-AT" dirty="0"/>
              <a:t> </a:t>
            </a:r>
            <a:r>
              <a:rPr lang="de-AT" dirty="0" err="1"/>
              <a:t>tenants</a:t>
            </a:r>
            <a:r>
              <a:rPr lang="de-AT" dirty="0"/>
              <a:t> </a:t>
            </a:r>
          </a:p>
          <a:p>
            <a:pPr marL="1371600" lvl="3" indent="0">
              <a:buNone/>
            </a:pPr>
            <a:r>
              <a:rPr lang="de-AT" dirty="0"/>
              <a:t>→ </a:t>
            </a:r>
            <a:r>
              <a:rPr lang="de-AT" dirty="0" err="1"/>
              <a:t>become</a:t>
            </a:r>
            <a:r>
              <a:rPr lang="de-AT" dirty="0"/>
              <a:t> </a:t>
            </a:r>
            <a:r>
              <a:rPr lang="de-AT" dirty="0" err="1"/>
              <a:t>subordinate</a:t>
            </a:r>
            <a:r>
              <a:rPr lang="de-AT" dirty="0"/>
              <a:t> </a:t>
            </a:r>
            <a:r>
              <a:rPr lang="de-AT" dirty="0" err="1"/>
              <a:t>members</a:t>
            </a:r>
            <a:r>
              <a:rPr lang="de-AT" dirty="0"/>
              <a:t> of dominant ‚</a:t>
            </a:r>
            <a:r>
              <a:rPr lang="de-AT" dirty="0" err="1"/>
              <a:t>household</a:t>
            </a:r>
            <a:r>
              <a:rPr lang="de-AT" dirty="0"/>
              <a:t>‘</a:t>
            </a:r>
          </a:p>
          <a:p>
            <a:pPr marL="1371600" lvl="3" indent="0">
              <a:buNone/>
            </a:pPr>
            <a:r>
              <a:rPr lang="de-AT" dirty="0"/>
              <a:t>→ </a:t>
            </a:r>
            <a:r>
              <a:rPr lang="de-AT" dirty="0" err="1"/>
              <a:t>construed</a:t>
            </a:r>
            <a:r>
              <a:rPr lang="de-AT" dirty="0"/>
              <a:t> </a:t>
            </a:r>
            <a:r>
              <a:rPr lang="de-AT" dirty="0" err="1"/>
              <a:t>as</a:t>
            </a:r>
            <a:r>
              <a:rPr lang="de-AT" dirty="0"/>
              <a:t> ‚</a:t>
            </a:r>
            <a:r>
              <a:rPr lang="de-AT" dirty="0" err="1"/>
              <a:t>junior</a:t>
            </a:r>
            <a:r>
              <a:rPr lang="de-AT" dirty="0"/>
              <a:t>‘ </a:t>
            </a:r>
            <a:r>
              <a:rPr lang="de-AT" dirty="0" err="1"/>
              <a:t>kinsmen</a:t>
            </a:r>
            <a:r>
              <a:rPr lang="de-AT" dirty="0"/>
              <a:t> </a:t>
            </a:r>
            <a:r>
              <a:rPr lang="de-AT" dirty="0" err="1"/>
              <a:t>under</a:t>
            </a:r>
            <a:r>
              <a:rPr lang="de-AT" dirty="0"/>
              <a:t> </a:t>
            </a:r>
            <a:r>
              <a:rPr lang="de-AT" i="1" dirty="0"/>
              <a:t>‚</a:t>
            </a:r>
            <a:r>
              <a:rPr lang="de-AT" i="1" dirty="0" err="1"/>
              <a:t>patria</a:t>
            </a:r>
            <a:r>
              <a:rPr lang="de-AT" i="1" dirty="0"/>
              <a:t> </a:t>
            </a:r>
            <a:r>
              <a:rPr lang="de-AT" i="1" dirty="0" err="1"/>
              <a:t>potestas</a:t>
            </a:r>
            <a:r>
              <a:rPr lang="de-AT" i="1" dirty="0"/>
              <a:t>‘</a:t>
            </a:r>
            <a:r>
              <a:rPr lang="de-AT" dirty="0"/>
              <a:t> of </a:t>
            </a:r>
            <a:r>
              <a:rPr lang="de-AT" dirty="0" err="1"/>
              <a:t>landowner</a:t>
            </a:r>
            <a:endParaRPr lang="de-AT" dirty="0"/>
          </a:p>
          <a:p>
            <a:pPr lvl="1"/>
            <a:r>
              <a:rPr lang="en-GB" b="1" dirty="0">
                <a:solidFill>
                  <a:srgbClr val="669900"/>
                </a:solidFill>
              </a:rPr>
              <a:t>inheritability</a:t>
            </a:r>
            <a:r>
              <a:rPr lang="en-GB" dirty="0"/>
              <a:t> of such (at least ownership) rights</a:t>
            </a:r>
          </a:p>
          <a:p>
            <a:pPr lvl="2"/>
            <a:r>
              <a:rPr lang="en-GB" dirty="0"/>
              <a:t>primarily, but not necessarily exclusively, patrilineal</a:t>
            </a:r>
          </a:p>
          <a:p>
            <a:pPr lvl="3"/>
            <a:r>
              <a:rPr lang="de-AT" dirty="0" err="1"/>
              <a:t>reverting</a:t>
            </a:r>
            <a:r>
              <a:rPr lang="de-AT" dirty="0"/>
              <a:t> back </a:t>
            </a:r>
            <a:r>
              <a:rPr lang="de-AT" dirty="0" err="1"/>
              <a:t>to</a:t>
            </a:r>
            <a:r>
              <a:rPr lang="de-AT" dirty="0"/>
              <a:t> wider </a:t>
            </a:r>
            <a:r>
              <a:rPr lang="de-AT" dirty="0" err="1"/>
              <a:t>kin</a:t>
            </a:r>
            <a:r>
              <a:rPr lang="de-AT" dirty="0"/>
              <a:t> in </a:t>
            </a:r>
            <a:r>
              <a:rPr lang="de-AT" dirty="0" err="1"/>
              <a:t>case</a:t>
            </a:r>
            <a:r>
              <a:rPr lang="de-AT" dirty="0"/>
              <a:t> ‚</a:t>
            </a:r>
            <a:r>
              <a:rPr lang="de-AT" dirty="0" err="1"/>
              <a:t>household</a:t>
            </a:r>
            <a:r>
              <a:rPr lang="de-AT" dirty="0"/>
              <a:t>‘ dies out</a:t>
            </a:r>
            <a:endParaRPr lang="en-GB" dirty="0"/>
          </a:p>
          <a:p>
            <a:pPr lvl="1"/>
            <a:r>
              <a:rPr lang="en-GB" dirty="0"/>
              <a:t>resulting in clearly </a:t>
            </a:r>
            <a:r>
              <a:rPr lang="en-GB" b="1" dirty="0">
                <a:solidFill>
                  <a:srgbClr val="669900"/>
                </a:solidFill>
              </a:rPr>
              <a:t>established social stratification</a:t>
            </a:r>
          </a:p>
          <a:p>
            <a:pPr lvl="2"/>
            <a:r>
              <a:rPr lang="en-GB" dirty="0"/>
              <a:t>based on ‚trade‘ of property use rights (a ‚clientele‘ system)</a:t>
            </a:r>
          </a:p>
          <a:p>
            <a:pPr lvl="2"/>
            <a:r>
              <a:rPr lang="de-AT" dirty="0" err="1"/>
              <a:t>and</a:t>
            </a:r>
            <a:r>
              <a:rPr lang="de-AT" dirty="0"/>
              <a:t> ‚</a:t>
            </a:r>
            <a:r>
              <a:rPr lang="de-AT" dirty="0" err="1"/>
              <a:t>household</a:t>
            </a:r>
            <a:r>
              <a:rPr lang="de-AT" dirty="0"/>
              <a:t>‘-</a:t>
            </a:r>
            <a:r>
              <a:rPr lang="de-AT" dirty="0" err="1"/>
              <a:t>based</a:t>
            </a:r>
            <a:r>
              <a:rPr lang="de-AT" dirty="0"/>
              <a:t> </a:t>
            </a:r>
            <a:r>
              <a:rPr lang="de-AT" dirty="0" err="1"/>
              <a:t>inheritance</a:t>
            </a:r>
            <a:r>
              <a:rPr lang="de-AT" dirty="0"/>
              <a:t> of </a:t>
            </a:r>
            <a:r>
              <a:rPr lang="de-AT" dirty="0" err="1"/>
              <a:t>ownership</a:t>
            </a:r>
            <a:r>
              <a:rPr lang="de-AT" dirty="0"/>
              <a:t> </a:t>
            </a:r>
            <a:r>
              <a:rPr lang="de-AT" dirty="0" err="1"/>
              <a:t>rights</a:t>
            </a:r>
            <a:endParaRPr lang="en-GB" dirty="0"/>
          </a:p>
          <a:p>
            <a:pPr marL="0" indent="0">
              <a:buNone/>
            </a:pPr>
            <a:r>
              <a:rPr lang="de-AT" dirty="0"/>
              <a:t>→ </a:t>
            </a:r>
            <a:r>
              <a:rPr lang="de-AT" dirty="0" err="1"/>
              <a:t>system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b="1" dirty="0" err="1">
                <a:solidFill>
                  <a:srgbClr val="669900"/>
                </a:solidFill>
              </a:rPr>
              <a:t>managing</a:t>
            </a:r>
            <a:r>
              <a:rPr lang="de-AT" b="1" dirty="0">
                <a:solidFill>
                  <a:srgbClr val="669900"/>
                </a:solidFill>
              </a:rPr>
              <a:t> </a:t>
            </a:r>
            <a:r>
              <a:rPr lang="de-AT" b="1" dirty="0" err="1">
                <a:solidFill>
                  <a:srgbClr val="669900"/>
                </a:solidFill>
              </a:rPr>
              <a:t>collaborative</a:t>
            </a:r>
            <a:r>
              <a:rPr lang="de-AT" b="1" dirty="0">
                <a:solidFill>
                  <a:srgbClr val="669900"/>
                </a:solidFill>
              </a:rPr>
              <a:t> human </a:t>
            </a:r>
            <a:r>
              <a:rPr lang="de-AT" b="1" dirty="0" err="1">
                <a:solidFill>
                  <a:srgbClr val="669900"/>
                </a:solidFill>
              </a:rPr>
              <a:t>labour</a:t>
            </a:r>
            <a:endParaRPr lang="en-GB" b="1" dirty="0">
              <a:solidFill>
                <a:srgbClr val="66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701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Pre-monetary economies and human labour</a:t>
            </a:r>
            <a:endParaRPr lang="en-GB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>
            <a:normAutofit fontScale="92500" lnSpcReduction="10000"/>
          </a:bodyPr>
          <a:lstStyle/>
          <a:p>
            <a:r>
              <a:rPr lang="en-GB" dirty="0"/>
              <a:t>Managing collaborative human labour is a difficult problem in pre-monetary economies: </a:t>
            </a:r>
          </a:p>
          <a:p>
            <a:pPr lvl="1"/>
            <a:r>
              <a:rPr lang="en-GB" dirty="0"/>
              <a:t>one cannot easily ‚pay‘ for human labour</a:t>
            </a:r>
          </a:p>
          <a:p>
            <a:pPr marL="457200" lvl="1" indent="0">
              <a:buNone/>
            </a:pPr>
            <a:r>
              <a:rPr lang="en-GB" dirty="0"/>
              <a:t>→ other means of motivating workforce necessary</a:t>
            </a:r>
          </a:p>
          <a:p>
            <a:r>
              <a:rPr lang="en-GB" dirty="0"/>
              <a:t>Mobilising a workforce:</a:t>
            </a:r>
          </a:p>
          <a:p>
            <a:pPr lvl="1"/>
            <a:r>
              <a:rPr lang="en-GB" dirty="0"/>
              <a:t>no problem for ‚small‘ projects</a:t>
            </a:r>
          </a:p>
          <a:p>
            <a:pPr lvl="2"/>
            <a:r>
              <a:rPr lang="en-GB" dirty="0"/>
              <a:t>combined members of same subsistence economy unit </a:t>
            </a:r>
          </a:p>
          <a:p>
            <a:pPr lvl="3"/>
            <a:r>
              <a:rPr lang="en-GB" dirty="0"/>
              <a:t>e.g. family, household</a:t>
            </a:r>
          </a:p>
          <a:p>
            <a:pPr lvl="2"/>
            <a:r>
              <a:rPr lang="en-GB" dirty="0"/>
              <a:t>all share benefits of joint labour</a:t>
            </a:r>
          </a:p>
          <a:p>
            <a:pPr lvl="3"/>
            <a:r>
              <a:rPr lang="en-GB" dirty="0"/>
              <a:t>but: very limited resource – normally on average 2-10 people</a:t>
            </a:r>
          </a:p>
          <a:p>
            <a:pPr lvl="3"/>
            <a:r>
              <a:rPr lang="en-GB" dirty="0"/>
              <a:t>also: limited available time – need to produce subsistence goods</a:t>
            </a:r>
          </a:p>
          <a:p>
            <a:pPr lvl="1"/>
            <a:r>
              <a:rPr lang="en-GB" dirty="0"/>
              <a:t>big problem for ‚monumental‘ projects</a:t>
            </a:r>
          </a:p>
          <a:p>
            <a:pPr lvl="3"/>
            <a:r>
              <a:rPr lang="en-GB" dirty="0"/>
              <a:t>workforce greater than c. 10 people required </a:t>
            </a:r>
          </a:p>
          <a:p>
            <a:pPr lvl="3"/>
            <a:r>
              <a:rPr lang="en-GB" dirty="0"/>
              <a:t>for extended periods of time</a:t>
            </a:r>
          </a:p>
          <a:p>
            <a:pPr marL="914400" lvl="2" indent="0">
              <a:buNone/>
            </a:pPr>
            <a:r>
              <a:rPr lang="en-GB" dirty="0"/>
              <a:t>→ how to motivate workers to collaborate in such projects?</a:t>
            </a:r>
          </a:p>
        </p:txBody>
      </p:sp>
    </p:spTree>
    <p:extLst>
      <p:ext uri="{BB962C8B-B14F-4D97-AF65-F5344CB8AC3E}">
        <p14:creationId xmlns:p14="http://schemas.microsoft.com/office/powerpoint/2010/main" val="520238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Monumentality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750" y="765175"/>
            <a:ext cx="8604250" cy="6092825"/>
          </a:xfrm>
        </p:spPr>
        <p:txBody>
          <a:bodyPr/>
          <a:lstStyle/>
          <a:p>
            <a:r>
              <a:rPr lang="en-GB" dirty="0"/>
              <a:t>archaeologically traceable collaborative labour</a:t>
            </a:r>
          </a:p>
          <a:p>
            <a:pPr lvl="1"/>
            <a:r>
              <a:rPr lang="en-GB" dirty="0"/>
              <a:t>e.g.</a:t>
            </a:r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r>
              <a:rPr lang="en-GB" dirty="0"/>
              <a:t>and distinguishable into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monumentality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784" y="1916832"/>
            <a:ext cx="3124200" cy="2209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03784" y="4126632"/>
            <a:ext cx="3124200" cy="382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+mn-lt"/>
              </a:rPr>
              <a:t>Stonehenge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76055" y="4126632"/>
            <a:ext cx="3290557" cy="382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+mn-lt"/>
              </a:rPr>
              <a:t>Meillionydd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03784" y="4941168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+mn-lt"/>
              </a:rPr>
              <a:t>‚communal‘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48064" y="4941168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+mn-lt"/>
              </a:rPr>
              <a:t>‚private‘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27984" y="5045114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+mn-lt"/>
              </a:rPr>
              <a:t>and</a:t>
            </a:r>
            <a:endParaRPr lang="en-GB" sz="2800" dirty="0">
              <a:latin typeface="+mn-lt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916833"/>
            <a:ext cx="3290557" cy="22098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39750" y="5931277"/>
            <a:ext cx="42482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669900"/>
                </a:solidFill>
                <a:latin typeface="+mn-lt"/>
              </a:rPr>
              <a:t>‚inclusive‘ </a:t>
            </a:r>
          </a:p>
          <a:p>
            <a:pPr algn="ctr"/>
            <a:r>
              <a:rPr lang="en-GB" sz="2800" dirty="0">
                <a:latin typeface="+mn-lt"/>
              </a:rPr>
              <a:t>(for a wider community)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60032" y="5500389"/>
            <a:ext cx="424827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C00000"/>
                </a:solidFill>
                <a:latin typeface="+mn-lt"/>
              </a:rPr>
              <a:t>‚exclusive‘</a:t>
            </a:r>
            <a:br>
              <a:rPr lang="en-GB" sz="2800" b="1" dirty="0">
                <a:solidFill>
                  <a:srgbClr val="C00000"/>
                </a:solidFill>
                <a:latin typeface="+mn-lt"/>
              </a:rPr>
            </a:br>
            <a:r>
              <a:rPr lang="en-GB" sz="2800" dirty="0">
                <a:latin typeface="+mn-lt"/>
              </a:rPr>
              <a:t>(for a small sub-set of a wider community)</a:t>
            </a:r>
          </a:p>
        </p:txBody>
      </p:sp>
    </p:spTree>
    <p:extLst>
      <p:ext uri="{BB962C8B-B14F-4D97-AF65-F5344CB8AC3E}">
        <p14:creationId xmlns:p14="http://schemas.microsoft.com/office/powerpoint/2010/main" val="538271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092280" y="5229200"/>
            <a:ext cx="2051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+mn-lt"/>
              </a:rPr>
              <a:t>Welsh BA houses (Lynch 2000, 88)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252" y="3526544"/>
            <a:ext cx="2021748" cy="170265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115380" y="6202178"/>
            <a:ext cx="35458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+mn-lt"/>
              </a:rPr>
              <a:t>Cwm </a:t>
            </a:r>
            <a:r>
              <a:rPr lang="en-GB" dirty="0" err="1">
                <a:latin typeface="+mn-lt"/>
              </a:rPr>
              <a:t>Fryddlas</a:t>
            </a:r>
            <a:r>
              <a:rPr lang="en-GB" dirty="0">
                <a:latin typeface="+mn-lt"/>
              </a:rPr>
              <a:t> BA houses and field systems (Lynch 2000, 88)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23" y="4869160"/>
            <a:ext cx="3507157" cy="201622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619" y="2564904"/>
            <a:ext cx="3528893" cy="4293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06976" y="1988840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>
                <a:latin typeface="+mn-lt"/>
              </a:rPr>
              <a:t>Burial cairns and timber circles in Wales (Lynch 2000, 82)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284984"/>
            <a:ext cx="4997037" cy="316835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6414" y="6453336"/>
            <a:ext cx="51152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+mn-lt"/>
              </a:rPr>
              <a:t>Cwm </a:t>
            </a:r>
            <a:r>
              <a:rPr lang="en-GB" dirty="0" err="1">
                <a:latin typeface="+mn-lt"/>
              </a:rPr>
              <a:t>Cadlan</a:t>
            </a:r>
            <a:r>
              <a:rPr lang="en-GB" dirty="0">
                <a:latin typeface="+mn-lt"/>
              </a:rPr>
              <a:t> ring cairn (Lynch 2000, plate 16)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‚Communal‘ monumentality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750" y="765175"/>
            <a:ext cx="8604250" cy="6092825"/>
          </a:xfrm>
        </p:spPr>
        <p:txBody>
          <a:bodyPr anchor="ctr">
            <a:normAutofit fontScale="92500" lnSpcReduction="10000"/>
          </a:bodyPr>
          <a:lstStyle/>
          <a:p>
            <a:r>
              <a:rPr lang="en-GB" dirty="0"/>
              <a:t>characteristic for Welsh archaeological record</a:t>
            </a:r>
          </a:p>
          <a:p>
            <a:r>
              <a:rPr lang="en-GB" dirty="0"/>
              <a:t>up until c. the middle / late Bronze Age</a:t>
            </a:r>
          </a:p>
          <a:p>
            <a:pPr lvl="1"/>
            <a:r>
              <a:rPr lang="en-GB" dirty="0"/>
              <a:t>e.g. stone and timber circles</a:t>
            </a:r>
          </a:p>
          <a:p>
            <a:pPr lvl="1"/>
            <a:r>
              <a:rPr lang="en-GB" dirty="0"/>
              <a:t>e.g. communal burial cairns</a:t>
            </a:r>
          </a:p>
          <a:p>
            <a:r>
              <a:rPr lang="en-GB" dirty="0"/>
              <a:t>‚private‘ space is not monumentalised</a:t>
            </a:r>
          </a:p>
          <a:p>
            <a:pPr lvl="1"/>
            <a:r>
              <a:rPr lang="en-GB" dirty="0"/>
              <a:t>‚egalitarian‘ settlement record</a:t>
            </a:r>
          </a:p>
          <a:p>
            <a:pPr lvl="1"/>
            <a:r>
              <a:rPr lang="en-GB" dirty="0"/>
              <a:t>individual and clustered roundhouses</a:t>
            </a:r>
          </a:p>
          <a:p>
            <a:pPr lvl="1"/>
            <a:r>
              <a:rPr lang="en-GB" dirty="0"/>
              <a:t>sometimes with small field systems</a:t>
            </a:r>
          </a:p>
          <a:p>
            <a:r>
              <a:rPr lang="en-GB" dirty="0"/>
              <a:t>‚Monumentalising‘ use of manpower</a:t>
            </a:r>
          </a:p>
          <a:p>
            <a:pPr lvl="1"/>
            <a:r>
              <a:rPr lang="en-GB" dirty="0"/>
              <a:t>in communal ‚religious‘ contexts</a:t>
            </a:r>
          </a:p>
          <a:p>
            <a:pPr lvl="1"/>
            <a:r>
              <a:rPr lang="en-GB" dirty="0"/>
              <a:t>including ‚wider‘ communities</a:t>
            </a:r>
          </a:p>
          <a:p>
            <a:pPr marL="57150" indent="0">
              <a:buNone/>
            </a:pPr>
            <a:r>
              <a:rPr lang="en-GB" dirty="0"/>
              <a:t>→ </a:t>
            </a:r>
            <a:r>
              <a:rPr lang="en-GB" b="1" dirty="0">
                <a:solidFill>
                  <a:srgbClr val="669900"/>
                </a:solidFill>
              </a:rPr>
              <a:t>Religion</a:t>
            </a:r>
            <a:r>
              <a:rPr lang="en-GB" dirty="0"/>
              <a:t>: good motivator for ‚voluntary‘ labour investment into ‚monumental‘ projects</a:t>
            </a:r>
          </a:p>
        </p:txBody>
      </p:sp>
    </p:spTree>
    <p:extLst>
      <p:ext uri="{BB962C8B-B14F-4D97-AF65-F5344CB8AC3E}">
        <p14:creationId xmlns:p14="http://schemas.microsoft.com/office/powerpoint/2010/main" val="1133284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1" grpId="0"/>
      <p:bldP spid="11" grpId="1"/>
      <p:bldP spid="5" grpId="0"/>
      <p:bldP spid="5" grpId="1"/>
      <p:bldP spid="7" grpId="0"/>
      <p:bldP spid="7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‚Privatising‘ monumentality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>
            <a:normAutofit fontScale="92500" lnSpcReduction="10000"/>
          </a:bodyPr>
          <a:lstStyle/>
          <a:p>
            <a:r>
              <a:rPr lang="en-GB" dirty="0"/>
              <a:t>First occurs around the start of 1st mill. BC</a:t>
            </a:r>
          </a:p>
          <a:p>
            <a:pPr lvl="1"/>
            <a:r>
              <a:rPr lang="en-GB" dirty="0"/>
              <a:t>mainly in the context of individual settlements</a:t>
            </a:r>
          </a:p>
          <a:p>
            <a:pPr lvl="2"/>
            <a:r>
              <a:rPr lang="en-GB" dirty="0"/>
              <a:t>but, significantly, not in all or even the majority thereof</a:t>
            </a:r>
          </a:p>
          <a:p>
            <a:pPr marL="914400" lvl="2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→ wider community invests labour for the private benefit of a restricted subgroup (‘dominant lineage’)</a:t>
            </a:r>
          </a:p>
          <a:p>
            <a:pPr lvl="1"/>
            <a:r>
              <a:rPr lang="en-GB" dirty="0"/>
              <a:t>exclusive demarcation of (‚privately owned‘) property</a:t>
            </a:r>
          </a:p>
          <a:p>
            <a:pPr lvl="1"/>
            <a:r>
              <a:rPr lang="en-GB" dirty="0"/>
              <a:t>often long-lasting occupation, including re-design</a:t>
            </a:r>
          </a:p>
          <a:p>
            <a:pPr lvl="2"/>
            <a:r>
              <a:rPr lang="en-GB" dirty="0"/>
              <a:t>indication of inheritability of property</a:t>
            </a:r>
          </a:p>
          <a:p>
            <a:pPr lvl="1"/>
            <a:r>
              <a:rPr lang="en-GB" dirty="0"/>
              <a:t>often requiring ‚external‘ labour investment</a:t>
            </a:r>
          </a:p>
          <a:p>
            <a:pPr lvl="2"/>
            <a:r>
              <a:rPr lang="en-GB" dirty="0"/>
              <a:t>occupants likely insufficient to construct enclosure</a:t>
            </a:r>
          </a:p>
          <a:p>
            <a:pPr marL="914400" lvl="2" indent="0">
              <a:buNone/>
            </a:pPr>
            <a:r>
              <a:rPr lang="en-GB" dirty="0"/>
              <a:t>→ indicating ‚tradeable‘ property rights in return for services</a:t>
            </a:r>
          </a:p>
          <a:p>
            <a:pPr lvl="1"/>
            <a:r>
              <a:rPr lang="en-GB" dirty="0"/>
              <a:t>indicating status distinction / social stratification</a:t>
            </a:r>
          </a:p>
          <a:p>
            <a:pPr lvl="2"/>
            <a:r>
              <a:rPr lang="en-GB" dirty="0"/>
              <a:t>(sometimes) even ‚internally‘</a:t>
            </a:r>
          </a:p>
        </p:txBody>
      </p:sp>
    </p:spTree>
    <p:extLst>
      <p:ext uri="{BB962C8B-B14F-4D97-AF65-F5344CB8AC3E}">
        <p14:creationId xmlns:p14="http://schemas.microsoft.com/office/powerpoint/2010/main" val="4232587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784178"/>
            <a:ext cx="6482033" cy="60752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Meillionydd: a case study</a:t>
            </a:r>
          </a:p>
        </p:txBody>
      </p:sp>
      <p:sp>
        <p:nvSpPr>
          <p:cNvPr id="8" name="Oval 7"/>
          <p:cNvSpPr/>
          <p:nvPr/>
        </p:nvSpPr>
        <p:spPr>
          <a:xfrm>
            <a:off x="3275856" y="5661248"/>
            <a:ext cx="288032" cy="288032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2915816" y="5627380"/>
            <a:ext cx="321900" cy="32190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2627784" y="5517232"/>
            <a:ext cx="288032" cy="288032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2077441" y="5229200"/>
            <a:ext cx="334319" cy="334319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/>
          <p:nvPr/>
        </p:nvSpPr>
        <p:spPr>
          <a:xfrm>
            <a:off x="2843808" y="4771432"/>
            <a:ext cx="457768" cy="457768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/>
          <p:cNvSpPr/>
          <p:nvPr/>
        </p:nvSpPr>
        <p:spPr>
          <a:xfrm>
            <a:off x="1953992" y="3639872"/>
            <a:ext cx="456050" cy="437200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/>
          <p:cNvSpPr/>
          <p:nvPr/>
        </p:nvSpPr>
        <p:spPr>
          <a:xfrm>
            <a:off x="2411760" y="4313664"/>
            <a:ext cx="457768" cy="457768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/>
          <p:cNvSpPr/>
          <p:nvPr/>
        </p:nvSpPr>
        <p:spPr>
          <a:xfrm>
            <a:off x="1089896" y="4005064"/>
            <a:ext cx="457768" cy="457768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/>
          <p:cNvSpPr/>
          <p:nvPr/>
        </p:nvSpPr>
        <p:spPr>
          <a:xfrm>
            <a:off x="3059832" y="3284984"/>
            <a:ext cx="633253" cy="63325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/>
          <p:cNvSpPr/>
          <p:nvPr/>
        </p:nvSpPr>
        <p:spPr>
          <a:xfrm>
            <a:off x="5018867" y="3227795"/>
            <a:ext cx="633253" cy="63325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/>
          <p:cNvSpPr/>
          <p:nvPr/>
        </p:nvSpPr>
        <p:spPr>
          <a:xfrm>
            <a:off x="3419872" y="4331236"/>
            <a:ext cx="288032" cy="288032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/>
          <p:cNvSpPr/>
          <p:nvPr/>
        </p:nvSpPr>
        <p:spPr>
          <a:xfrm>
            <a:off x="5689267" y="3789040"/>
            <a:ext cx="394901" cy="394901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 rot="18915928">
            <a:off x="2185785" y="4212438"/>
            <a:ext cx="256474" cy="185746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/>
          <p:cNvSpPr txBox="1"/>
          <p:nvPr/>
        </p:nvSpPr>
        <p:spPr>
          <a:xfrm>
            <a:off x="7007992" y="764704"/>
            <a:ext cx="21360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+mn-lt"/>
              </a:rPr>
              <a:t>Enclosed with double ditches and palisade c. 700 BC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020272" y="1713582"/>
            <a:ext cx="21360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+mn-lt"/>
              </a:rPr>
              <a:t>Transformed into double ringwork enclosure c. 550 BC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020272" y="4942909"/>
            <a:ext cx="2136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+mn-lt"/>
              </a:rPr>
              <a:t>Occupied c. 8th-3rd cent. BC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08304" y="2636912"/>
            <a:ext cx="18479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+mn-lt"/>
              </a:rPr>
              <a:t>Labour investment into banks c. 1,280 man-days = c. 40 men working for a month</a:t>
            </a:r>
          </a:p>
          <a:p>
            <a:endParaRPr lang="en-GB" sz="1600" dirty="0">
              <a:latin typeface="+mn-lt"/>
            </a:endParaRPr>
          </a:p>
          <a:p>
            <a:r>
              <a:rPr lang="en-GB" sz="1600" dirty="0">
                <a:latin typeface="+mn-lt"/>
              </a:rPr>
              <a:t>Unlikely to have had more than 25 inhabitants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32240" y="5559623"/>
            <a:ext cx="2424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+mn-lt"/>
              </a:rPr>
              <a:t>Deposition of ‚prestige‘ goods in gate postholes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156176" y="6165304"/>
            <a:ext cx="3012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+mn-lt"/>
              </a:rPr>
              <a:t>‚Internal‘ zoning of houses of different size and quality</a:t>
            </a:r>
          </a:p>
        </p:txBody>
      </p:sp>
      <p:pic>
        <p:nvPicPr>
          <p:cNvPr id="36" name="Picture 35" descr="jet bracele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5971" y="810837"/>
            <a:ext cx="2180636" cy="1302969"/>
          </a:xfrm>
          <a:prstGeom prst="rect">
            <a:avLst/>
          </a:prstGeom>
        </p:spPr>
      </p:pic>
      <p:cxnSp>
        <p:nvCxnSpPr>
          <p:cNvPr id="38" name="Straight Arrow Connector 37"/>
          <p:cNvCxnSpPr/>
          <p:nvPr/>
        </p:nvCxnSpPr>
        <p:spPr>
          <a:xfrm flipH="1" flipV="1">
            <a:off x="1619672" y="1916833"/>
            <a:ext cx="525607" cy="242384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57" t="40369" r="39634" b="40179"/>
          <a:stretch/>
        </p:blipFill>
        <p:spPr>
          <a:xfrm>
            <a:off x="2778868" y="802298"/>
            <a:ext cx="994762" cy="736805"/>
          </a:xfrm>
          <a:prstGeom prst="rect">
            <a:avLst/>
          </a:prstGeom>
        </p:spPr>
      </p:pic>
      <p:cxnSp>
        <p:nvCxnSpPr>
          <p:cNvPr id="42" name="Straight Arrow Connector 41"/>
          <p:cNvCxnSpPr/>
          <p:nvPr/>
        </p:nvCxnSpPr>
        <p:spPr>
          <a:xfrm flipV="1">
            <a:off x="2244600" y="1365199"/>
            <a:ext cx="976182" cy="311005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0515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Castell</a:t>
            </a:r>
            <a:r>
              <a:rPr lang="de-AT" dirty="0"/>
              <a:t> Odo: a </a:t>
            </a:r>
            <a:r>
              <a:rPr lang="de-AT" dirty="0" err="1"/>
              <a:t>direct</a:t>
            </a:r>
            <a:r>
              <a:rPr lang="de-AT" dirty="0"/>
              <a:t> parallel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764704"/>
            <a:ext cx="4778618" cy="60932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64088" y="764704"/>
            <a:ext cx="3779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>
                <a:latin typeface="+mn-lt"/>
              </a:rPr>
              <a:t>Just 3 </a:t>
            </a:r>
            <a:r>
              <a:rPr lang="de-AT" dirty="0" err="1">
                <a:latin typeface="+mn-lt"/>
              </a:rPr>
              <a:t>miles</a:t>
            </a:r>
            <a:r>
              <a:rPr lang="de-AT" dirty="0">
                <a:latin typeface="+mn-lt"/>
              </a:rPr>
              <a:t> from Meillionydd</a:t>
            </a:r>
            <a:endParaRPr lang="en-GB" dirty="0"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64088" y="1134036"/>
            <a:ext cx="3779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err="1">
                <a:latin typeface="+mn-lt"/>
              </a:rPr>
              <a:t>Occupation</a:t>
            </a:r>
            <a:r>
              <a:rPr lang="de-AT" dirty="0">
                <a:latin typeface="+mn-lt"/>
              </a:rPr>
              <a:t> </a:t>
            </a:r>
            <a:r>
              <a:rPr lang="de-AT" dirty="0" err="1">
                <a:latin typeface="+mn-lt"/>
              </a:rPr>
              <a:t>starts</a:t>
            </a:r>
            <a:r>
              <a:rPr lang="de-AT" dirty="0">
                <a:latin typeface="+mn-lt"/>
              </a:rPr>
              <a:t> in </a:t>
            </a:r>
            <a:r>
              <a:rPr lang="de-AT" dirty="0" err="1">
                <a:latin typeface="+mn-lt"/>
              </a:rPr>
              <a:t>Late</a:t>
            </a:r>
            <a:r>
              <a:rPr lang="de-AT" dirty="0">
                <a:latin typeface="+mn-lt"/>
              </a:rPr>
              <a:t> Bronze Age, </a:t>
            </a:r>
            <a:r>
              <a:rPr lang="de-AT" dirty="0" err="1">
                <a:latin typeface="+mn-lt"/>
              </a:rPr>
              <a:t>probably</a:t>
            </a:r>
            <a:r>
              <a:rPr lang="de-AT" dirty="0">
                <a:latin typeface="+mn-lt"/>
              </a:rPr>
              <a:t> 9th/8th </a:t>
            </a:r>
            <a:r>
              <a:rPr lang="de-AT" dirty="0" err="1">
                <a:latin typeface="+mn-lt"/>
              </a:rPr>
              <a:t>cent</a:t>
            </a:r>
            <a:r>
              <a:rPr lang="de-AT" dirty="0">
                <a:latin typeface="+mn-lt"/>
              </a:rPr>
              <a:t>. BC</a:t>
            </a:r>
            <a:endParaRPr lang="en-GB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64088" y="1791465"/>
            <a:ext cx="3779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err="1">
                <a:latin typeface="+mn-lt"/>
              </a:rPr>
              <a:t>Enclosed</a:t>
            </a:r>
            <a:r>
              <a:rPr lang="de-AT" dirty="0">
                <a:latin typeface="+mn-lt"/>
              </a:rPr>
              <a:t> </a:t>
            </a:r>
            <a:r>
              <a:rPr lang="de-AT" dirty="0" err="1">
                <a:latin typeface="+mn-lt"/>
              </a:rPr>
              <a:t>with</a:t>
            </a:r>
            <a:r>
              <a:rPr lang="de-AT" dirty="0">
                <a:latin typeface="+mn-lt"/>
              </a:rPr>
              <a:t> </a:t>
            </a:r>
            <a:r>
              <a:rPr lang="de-AT" dirty="0" err="1">
                <a:latin typeface="+mn-lt"/>
              </a:rPr>
              <a:t>timber</a:t>
            </a:r>
            <a:r>
              <a:rPr lang="de-AT" dirty="0">
                <a:latin typeface="+mn-lt"/>
              </a:rPr>
              <a:t> </a:t>
            </a:r>
            <a:r>
              <a:rPr lang="de-AT" dirty="0" err="1">
                <a:latin typeface="+mn-lt"/>
              </a:rPr>
              <a:t>palisade</a:t>
            </a:r>
            <a:r>
              <a:rPr lang="de-AT" dirty="0">
                <a:latin typeface="+mn-lt"/>
              </a:rPr>
              <a:t> </a:t>
            </a:r>
            <a:br>
              <a:rPr lang="de-AT" dirty="0">
                <a:latin typeface="+mn-lt"/>
              </a:rPr>
            </a:br>
            <a:r>
              <a:rPr lang="de-AT" dirty="0">
                <a:latin typeface="+mn-lt"/>
              </a:rPr>
              <a:t>c. 700 BC </a:t>
            </a:r>
            <a:endParaRPr lang="en-GB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64088" y="2445494"/>
            <a:ext cx="3779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err="1">
                <a:latin typeface="+mn-lt"/>
              </a:rPr>
              <a:t>Transformed</a:t>
            </a:r>
            <a:r>
              <a:rPr lang="de-AT" dirty="0">
                <a:latin typeface="+mn-lt"/>
              </a:rPr>
              <a:t> </a:t>
            </a:r>
            <a:r>
              <a:rPr lang="de-AT" dirty="0" err="1">
                <a:latin typeface="+mn-lt"/>
              </a:rPr>
              <a:t>into</a:t>
            </a:r>
            <a:r>
              <a:rPr lang="de-AT" dirty="0">
                <a:latin typeface="+mn-lt"/>
              </a:rPr>
              <a:t> double </a:t>
            </a:r>
            <a:r>
              <a:rPr lang="de-AT" dirty="0" err="1">
                <a:latin typeface="+mn-lt"/>
              </a:rPr>
              <a:t>ringwork</a:t>
            </a:r>
            <a:r>
              <a:rPr lang="de-AT" dirty="0">
                <a:latin typeface="+mn-lt"/>
              </a:rPr>
              <a:t> </a:t>
            </a:r>
            <a:r>
              <a:rPr lang="de-AT" dirty="0" err="1">
                <a:latin typeface="+mn-lt"/>
              </a:rPr>
              <a:t>enclosure</a:t>
            </a:r>
            <a:r>
              <a:rPr lang="de-AT" dirty="0">
                <a:latin typeface="+mn-lt"/>
              </a:rPr>
              <a:t> c. 6th </a:t>
            </a:r>
            <a:r>
              <a:rPr lang="de-AT" dirty="0" err="1">
                <a:latin typeface="+mn-lt"/>
              </a:rPr>
              <a:t>cent</a:t>
            </a:r>
            <a:r>
              <a:rPr lang="de-AT" dirty="0">
                <a:latin typeface="+mn-lt"/>
              </a:rPr>
              <a:t>. BC</a:t>
            </a:r>
            <a:endParaRPr lang="en-GB" dirty="0"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24128" y="3091825"/>
            <a:ext cx="34321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+mn-lt"/>
              </a:rPr>
              <a:t>Labour investment into banks somewhat less than Meillionydd, c. 950 man-days = c. 30 men working for a month</a:t>
            </a:r>
          </a:p>
          <a:p>
            <a:endParaRPr lang="en-GB" sz="1600" dirty="0">
              <a:latin typeface="+mn-lt"/>
            </a:endParaRPr>
          </a:p>
          <a:p>
            <a:r>
              <a:rPr lang="en-GB" sz="1600" dirty="0">
                <a:latin typeface="+mn-lt"/>
              </a:rPr>
              <a:t>Unlikely to have had more than 20 inhabitants</a:t>
            </a:r>
          </a:p>
        </p:txBody>
      </p:sp>
      <p:pic>
        <p:nvPicPr>
          <p:cNvPr id="11" name="Picture 9" descr="jet armle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4067" y="5611276"/>
            <a:ext cx="1234157" cy="12467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364088" y="4915405"/>
            <a:ext cx="3779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err="1">
                <a:latin typeface="+mn-lt"/>
              </a:rPr>
              <a:t>Similar</a:t>
            </a:r>
            <a:r>
              <a:rPr lang="de-AT" dirty="0">
                <a:latin typeface="+mn-lt"/>
              </a:rPr>
              <a:t> </a:t>
            </a:r>
            <a:r>
              <a:rPr lang="de-AT" dirty="0" err="1">
                <a:latin typeface="+mn-lt"/>
              </a:rPr>
              <a:t>finds</a:t>
            </a:r>
            <a:r>
              <a:rPr lang="de-AT" dirty="0">
                <a:latin typeface="+mn-lt"/>
              </a:rPr>
              <a:t> </a:t>
            </a:r>
            <a:r>
              <a:rPr lang="de-AT" dirty="0" err="1">
                <a:latin typeface="+mn-lt"/>
              </a:rPr>
              <a:t>spectrum</a:t>
            </a:r>
            <a:r>
              <a:rPr lang="de-AT" dirty="0">
                <a:latin typeface="+mn-lt"/>
              </a:rPr>
              <a:t> </a:t>
            </a:r>
            <a:r>
              <a:rPr lang="de-AT" dirty="0" err="1">
                <a:latin typeface="+mn-lt"/>
              </a:rPr>
              <a:t>to</a:t>
            </a:r>
            <a:r>
              <a:rPr lang="de-AT" dirty="0">
                <a:latin typeface="+mn-lt"/>
              </a:rPr>
              <a:t> Meillionydd, e.g. </a:t>
            </a:r>
            <a:r>
              <a:rPr lang="de-AT" dirty="0" err="1">
                <a:latin typeface="+mn-lt"/>
              </a:rPr>
              <a:t>jet</a:t>
            </a:r>
            <a:r>
              <a:rPr lang="de-AT" dirty="0">
                <a:latin typeface="+mn-lt"/>
              </a:rPr>
              <a:t> </a:t>
            </a:r>
            <a:r>
              <a:rPr lang="de-AT" dirty="0" err="1">
                <a:latin typeface="+mn-lt"/>
              </a:rPr>
              <a:t>bracelet</a:t>
            </a:r>
            <a:r>
              <a:rPr lang="de-AT" dirty="0">
                <a:latin typeface="+mn-lt"/>
              </a:rPr>
              <a:t> </a:t>
            </a:r>
            <a:r>
              <a:rPr lang="de-AT" dirty="0" err="1">
                <a:latin typeface="+mn-lt"/>
              </a:rPr>
              <a:t>fragment</a:t>
            </a:r>
            <a:endParaRPr lang="en-GB" dirty="0"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88224" y="5613047"/>
            <a:ext cx="25557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>
                <a:latin typeface="+mn-lt"/>
              </a:rPr>
              <a:t>Same </a:t>
            </a:r>
            <a:r>
              <a:rPr lang="de-AT" dirty="0" err="1">
                <a:latin typeface="+mn-lt"/>
              </a:rPr>
              <a:t>late</a:t>
            </a:r>
            <a:r>
              <a:rPr lang="de-AT" dirty="0">
                <a:latin typeface="+mn-lt"/>
              </a:rPr>
              <a:t> </a:t>
            </a:r>
            <a:r>
              <a:rPr lang="de-AT" dirty="0" err="1">
                <a:latin typeface="+mn-lt"/>
              </a:rPr>
              <a:t>stage</a:t>
            </a:r>
            <a:r>
              <a:rPr lang="de-AT" dirty="0">
                <a:latin typeface="+mn-lt"/>
              </a:rPr>
              <a:t> </a:t>
            </a:r>
            <a:r>
              <a:rPr lang="de-AT" dirty="0" err="1">
                <a:latin typeface="+mn-lt"/>
              </a:rPr>
              <a:t>development</a:t>
            </a:r>
            <a:r>
              <a:rPr lang="de-AT" dirty="0">
                <a:latin typeface="+mn-lt"/>
              </a:rPr>
              <a:t> </a:t>
            </a:r>
            <a:r>
              <a:rPr lang="de-AT" dirty="0" err="1">
                <a:latin typeface="+mn-lt"/>
              </a:rPr>
              <a:t>as</a:t>
            </a:r>
            <a:r>
              <a:rPr lang="de-AT" dirty="0">
                <a:latin typeface="+mn-lt"/>
              </a:rPr>
              <a:t> in Meillionydd, </a:t>
            </a:r>
            <a:r>
              <a:rPr lang="de-AT" dirty="0" err="1">
                <a:latin typeface="+mn-lt"/>
              </a:rPr>
              <a:t>especially</a:t>
            </a:r>
            <a:r>
              <a:rPr lang="de-AT" dirty="0">
                <a:latin typeface="+mn-lt"/>
              </a:rPr>
              <a:t> </a:t>
            </a:r>
            <a:r>
              <a:rPr lang="de-AT" dirty="0" err="1">
                <a:latin typeface="+mn-lt"/>
              </a:rPr>
              <a:t>bank</a:t>
            </a:r>
            <a:r>
              <a:rPr lang="de-AT" dirty="0">
                <a:latin typeface="+mn-lt"/>
              </a:rPr>
              <a:t> </a:t>
            </a:r>
            <a:r>
              <a:rPr lang="de-AT" dirty="0" err="1">
                <a:latin typeface="+mn-lt"/>
              </a:rPr>
              <a:t>abandonment</a:t>
            </a:r>
            <a:endParaRPr lang="en-GB" dirty="0">
              <a:latin typeface="+mn-lt"/>
            </a:endParaRPr>
          </a:p>
        </p:txBody>
      </p:sp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3578182" y="6309320"/>
            <a:ext cx="1452321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dirty="0">
                <a:latin typeface="+mn-lt"/>
              </a:rPr>
              <a:t>(</a:t>
            </a:r>
            <a:r>
              <a:rPr lang="en-GB" altLang="en-US" dirty="0" err="1">
                <a:latin typeface="+mn-lt"/>
              </a:rPr>
              <a:t>Alcock</a:t>
            </a:r>
            <a:r>
              <a:rPr lang="en-GB" altLang="en-US" dirty="0">
                <a:latin typeface="+mn-lt"/>
              </a:rPr>
              <a:t> 1960)</a:t>
            </a:r>
          </a:p>
        </p:txBody>
      </p:sp>
    </p:spTree>
    <p:extLst>
      <p:ext uri="{BB962C8B-B14F-4D97-AF65-F5344CB8AC3E}">
        <p14:creationId xmlns:p14="http://schemas.microsoft.com/office/powerpoint/2010/main" val="2467146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z="3600" dirty="0"/>
              <a:t>The </a:t>
            </a:r>
            <a:r>
              <a:rPr lang="de-AT" sz="3600" dirty="0" err="1"/>
              <a:t>Rise</a:t>
            </a:r>
            <a:r>
              <a:rPr lang="de-AT" sz="3600" dirty="0"/>
              <a:t> </a:t>
            </a:r>
            <a:r>
              <a:rPr lang="de-AT" sz="3600" dirty="0" err="1"/>
              <a:t>and</a:t>
            </a:r>
            <a:r>
              <a:rPr lang="de-AT" sz="3600" dirty="0"/>
              <a:t> Fall of </a:t>
            </a:r>
            <a:r>
              <a:rPr lang="de-AT" sz="3600" dirty="0" err="1"/>
              <a:t>the</a:t>
            </a:r>
            <a:r>
              <a:rPr lang="de-AT" sz="3600" dirty="0"/>
              <a:t> Lords of </a:t>
            </a:r>
            <a:r>
              <a:rPr lang="de-AT" sz="3600" dirty="0" err="1"/>
              <a:t>Meillionydd</a:t>
            </a:r>
            <a:r>
              <a:rPr lang="de-AT" sz="3600" dirty="0"/>
              <a:t>?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750" y="765175"/>
            <a:ext cx="8604250" cy="575593"/>
          </a:xfrm>
        </p:spPr>
        <p:txBody>
          <a:bodyPr/>
          <a:lstStyle/>
          <a:p>
            <a:r>
              <a:rPr lang="de-AT" dirty="0" err="1"/>
              <a:t>occupation</a:t>
            </a:r>
            <a:r>
              <a:rPr lang="de-AT" dirty="0"/>
              <a:t> </a:t>
            </a:r>
            <a:r>
              <a:rPr lang="de-AT" dirty="0" err="1"/>
              <a:t>sequence</a:t>
            </a:r>
            <a:r>
              <a:rPr lang="de-AT" dirty="0"/>
              <a:t>, c. 6</a:t>
            </a:r>
            <a:r>
              <a:rPr lang="de-AT" baseline="30000" dirty="0"/>
              <a:t>th</a:t>
            </a:r>
            <a:r>
              <a:rPr lang="de-AT" dirty="0"/>
              <a:t>-4</a:t>
            </a:r>
            <a:r>
              <a:rPr lang="de-AT" baseline="30000" dirty="0"/>
              <a:t>th</a:t>
            </a:r>
            <a:r>
              <a:rPr lang="de-AT" dirty="0"/>
              <a:t> </a:t>
            </a:r>
            <a:r>
              <a:rPr lang="de-AT" dirty="0" err="1"/>
              <a:t>cent</a:t>
            </a:r>
            <a:r>
              <a:rPr lang="de-AT" dirty="0"/>
              <a:t>. BC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6388" y="1412776"/>
            <a:ext cx="3882116" cy="5400600"/>
          </a:xfrm>
          <a:prstGeom prst="rect">
            <a:avLst/>
          </a:prstGeom>
        </p:spPr>
      </p:pic>
      <p:sp>
        <p:nvSpPr>
          <p:cNvPr id="5" name="Left Brace 4"/>
          <p:cNvSpPr/>
          <p:nvPr/>
        </p:nvSpPr>
        <p:spPr>
          <a:xfrm>
            <a:off x="5004048" y="1844824"/>
            <a:ext cx="360040" cy="2448272"/>
          </a:xfrm>
          <a:prstGeom prst="leftBrac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Left Brace 5"/>
          <p:cNvSpPr/>
          <p:nvPr/>
        </p:nvSpPr>
        <p:spPr>
          <a:xfrm>
            <a:off x="5004048" y="4460920"/>
            <a:ext cx="360040" cy="2280448"/>
          </a:xfrm>
          <a:prstGeom prst="leftBrac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683568" y="1916832"/>
            <a:ext cx="43204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400" dirty="0">
                <a:latin typeface="+mn-lt"/>
              </a:rPr>
              <a:t>Double </a:t>
            </a:r>
            <a:r>
              <a:rPr lang="de-AT" sz="2400" dirty="0" err="1">
                <a:latin typeface="+mn-lt"/>
              </a:rPr>
              <a:t>ringwork</a:t>
            </a:r>
            <a:r>
              <a:rPr lang="de-AT" sz="2400" dirty="0">
                <a:latin typeface="+mn-lt"/>
              </a:rPr>
              <a:t> </a:t>
            </a:r>
            <a:r>
              <a:rPr lang="de-AT" sz="2400" dirty="0" err="1">
                <a:latin typeface="+mn-lt"/>
              </a:rPr>
              <a:t>phases</a:t>
            </a:r>
            <a:r>
              <a:rPr lang="de-AT" sz="2400" dirty="0">
                <a:latin typeface="+mn-lt"/>
              </a:rPr>
              <a:t> (EIA):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AT" sz="2400" dirty="0">
                <a:latin typeface="+mn-lt"/>
              </a:rPr>
              <a:t>Stone </a:t>
            </a:r>
            <a:r>
              <a:rPr lang="de-AT" sz="2400" dirty="0" err="1">
                <a:latin typeface="+mn-lt"/>
              </a:rPr>
              <a:t>buildings</a:t>
            </a:r>
            <a:endParaRPr lang="de-AT" sz="24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AT" sz="2400" dirty="0">
                <a:latin typeface="+mn-lt"/>
              </a:rPr>
              <a:t>Double </a:t>
            </a:r>
            <a:r>
              <a:rPr lang="de-AT" sz="2400" dirty="0" err="1">
                <a:latin typeface="+mn-lt"/>
              </a:rPr>
              <a:t>stone-faced</a:t>
            </a:r>
            <a:r>
              <a:rPr lang="de-AT" sz="2400" dirty="0">
                <a:latin typeface="+mn-lt"/>
              </a:rPr>
              <a:t> </a:t>
            </a:r>
            <a:r>
              <a:rPr lang="de-AT" sz="2400" dirty="0" err="1">
                <a:latin typeface="+mn-lt"/>
              </a:rPr>
              <a:t>dump</a:t>
            </a:r>
            <a:r>
              <a:rPr lang="de-AT" sz="2400" dirty="0">
                <a:latin typeface="+mn-lt"/>
              </a:rPr>
              <a:t> </a:t>
            </a:r>
            <a:r>
              <a:rPr lang="de-AT" sz="2400" dirty="0" err="1">
                <a:latin typeface="+mn-lt"/>
              </a:rPr>
              <a:t>rampart</a:t>
            </a:r>
            <a:r>
              <a:rPr lang="de-AT" sz="2400" dirty="0">
                <a:latin typeface="+mn-lt"/>
              </a:rPr>
              <a:t> </a:t>
            </a:r>
            <a:r>
              <a:rPr lang="de-AT" sz="2400" dirty="0" err="1">
                <a:latin typeface="+mn-lt"/>
              </a:rPr>
              <a:t>enclosure</a:t>
            </a:r>
            <a:endParaRPr lang="de-AT" sz="24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AT" sz="2400" dirty="0" err="1">
                <a:latin typeface="+mn-lt"/>
              </a:rPr>
              <a:t>Impressive</a:t>
            </a:r>
            <a:r>
              <a:rPr lang="de-AT" sz="2400" dirty="0">
                <a:latin typeface="+mn-lt"/>
              </a:rPr>
              <a:t> </a:t>
            </a:r>
            <a:r>
              <a:rPr lang="de-AT" sz="2400" dirty="0" err="1">
                <a:latin typeface="+mn-lt"/>
              </a:rPr>
              <a:t>inner</a:t>
            </a:r>
            <a:r>
              <a:rPr lang="de-AT" sz="2400" dirty="0">
                <a:latin typeface="+mn-lt"/>
              </a:rPr>
              <a:t> </a:t>
            </a:r>
            <a:r>
              <a:rPr lang="de-AT" sz="2400" dirty="0" err="1">
                <a:latin typeface="+mn-lt"/>
              </a:rPr>
              <a:t>gate</a:t>
            </a:r>
            <a:r>
              <a:rPr lang="de-AT" sz="2400" dirty="0">
                <a:latin typeface="+mn-lt"/>
              </a:rPr>
              <a:t> </a:t>
            </a:r>
            <a:r>
              <a:rPr lang="de-AT" sz="2400" dirty="0" err="1">
                <a:latin typeface="+mn-lt"/>
              </a:rPr>
              <a:t>passage</a:t>
            </a:r>
            <a:r>
              <a:rPr lang="de-AT" sz="2400" dirty="0">
                <a:latin typeface="+mn-lt"/>
              </a:rPr>
              <a:t> </a:t>
            </a:r>
            <a:r>
              <a:rPr lang="de-AT" sz="2400" dirty="0" err="1">
                <a:latin typeface="+mn-lt"/>
              </a:rPr>
              <a:t>with</a:t>
            </a:r>
            <a:r>
              <a:rPr lang="de-AT" sz="2400" dirty="0">
                <a:latin typeface="+mn-lt"/>
              </a:rPr>
              <a:t> </a:t>
            </a:r>
            <a:r>
              <a:rPr lang="de-AT" sz="2400" dirty="0" err="1">
                <a:latin typeface="+mn-lt"/>
              </a:rPr>
              <a:t>gatehouse</a:t>
            </a:r>
            <a:endParaRPr lang="de-AT" sz="2400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3568" y="4811668"/>
            <a:ext cx="43204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400" dirty="0" err="1">
                <a:latin typeface="+mn-lt"/>
              </a:rPr>
              <a:t>Later</a:t>
            </a:r>
            <a:r>
              <a:rPr lang="de-AT" sz="2400" dirty="0">
                <a:latin typeface="+mn-lt"/>
              </a:rPr>
              <a:t> </a:t>
            </a:r>
            <a:r>
              <a:rPr lang="de-AT" sz="2400" dirty="0" err="1">
                <a:latin typeface="+mn-lt"/>
              </a:rPr>
              <a:t>phases</a:t>
            </a:r>
            <a:r>
              <a:rPr lang="de-AT" sz="2400" dirty="0">
                <a:latin typeface="+mn-lt"/>
              </a:rPr>
              <a:t> (EIA/MIA):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AT" sz="2400" dirty="0">
                <a:latin typeface="+mn-lt"/>
              </a:rPr>
              <a:t>Stone </a:t>
            </a:r>
            <a:r>
              <a:rPr lang="de-AT" sz="2400" dirty="0" err="1">
                <a:latin typeface="+mn-lt"/>
              </a:rPr>
              <a:t>buildings</a:t>
            </a:r>
            <a:endParaRPr lang="de-AT" sz="24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AT" sz="2400" dirty="0" err="1">
                <a:latin typeface="+mn-lt"/>
              </a:rPr>
              <a:t>Inner</a:t>
            </a:r>
            <a:r>
              <a:rPr lang="de-AT" sz="2400" dirty="0">
                <a:latin typeface="+mn-lt"/>
              </a:rPr>
              <a:t> </a:t>
            </a:r>
            <a:r>
              <a:rPr lang="de-AT" sz="2400" dirty="0" err="1">
                <a:latin typeface="+mn-lt"/>
              </a:rPr>
              <a:t>entrance</a:t>
            </a:r>
            <a:r>
              <a:rPr lang="de-AT" sz="2400" dirty="0">
                <a:latin typeface="+mn-lt"/>
              </a:rPr>
              <a:t> </a:t>
            </a:r>
            <a:r>
              <a:rPr lang="de-AT" sz="2400" dirty="0" err="1">
                <a:latin typeface="+mn-lt"/>
              </a:rPr>
              <a:t>blocked</a:t>
            </a:r>
            <a:r>
              <a:rPr lang="de-AT" sz="2400" dirty="0">
                <a:latin typeface="+mn-lt"/>
              </a:rPr>
              <a:t> </a:t>
            </a:r>
            <a:r>
              <a:rPr lang="de-AT" sz="2400" dirty="0" err="1">
                <a:latin typeface="+mn-lt"/>
              </a:rPr>
              <a:t>up</a:t>
            </a:r>
            <a:endParaRPr lang="de-AT" sz="24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AT" sz="2400" dirty="0" err="1">
                <a:latin typeface="+mn-lt"/>
              </a:rPr>
              <a:t>Eroding</a:t>
            </a:r>
            <a:r>
              <a:rPr lang="de-AT" sz="2400" dirty="0">
                <a:latin typeface="+mn-lt"/>
              </a:rPr>
              <a:t> </a:t>
            </a:r>
            <a:r>
              <a:rPr lang="de-AT" sz="2400" dirty="0" err="1">
                <a:latin typeface="+mn-lt"/>
              </a:rPr>
              <a:t>enclosure</a:t>
            </a:r>
            <a:endParaRPr lang="en-GB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46809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7246" y="1340768"/>
            <a:ext cx="3791258" cy="547260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z="3600" dirty="0"/>
              <a:t>The </a:t>
            </a:r>
            <a:r>
              <a:rPr lang="de-AT" sz="3600" dirty="0" err="1"/>
              <a:t>Rise</a:t>
            </a:r>
            <a:r>
              <a:rPr lang="de-AT" sz="3600" dirty="0"/>
              <a:t> </a:t>
            </a:r>
            <a:r>
              <a:rPr lang="de-AT" sz="3600" dirty="0" err="1"/>
              <a:t>and</a:t>
            </a:r>
            <a:r>
              <a:rPr lang="de-AT" sz="3600" dirty="0"/>
              <a:t> Fall of </a:t>
            </a:r>
            <a:r>
              <a:rPr lang="de-AT" sz="3600" dirty="0" err="1"/>
              <a:t>the</a:t>
            </a:r>
            <a:r>
              <a:rPr lang="de-AT" sz="3600" dirty="0"/>
              <a:t> Lords of </a:t>
            </a:r>
            <a:r>
              <a:rPr lang="de-AT" sz="3600" dirty="0" err="1"/>
              <a:t>Meillionydd</a:t>
            </a:r>
            <a:r>
              <a:rPr lang="de-AT" sz="3600" dirty="0"/>
              <a:t>?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750" y="765175"/>
            <a:ext cx="8604250" cy="6092825"/>
          </a:xfrm>
        </p:spPr>
        <p:txBody>
          <a:bodyPr>
            <a:normAutofit fontScale="92500" lnSpcReduction="10000"/>
          </a:bodyPr>
          <a:lstStyle/>
          <a:p>
            <a:r>
              <a:rPr lang="de-AT" sz="3500" dirty="0" err="1"/>
              <a:t>Late</a:t>
            </a:r>
            <a:r>
              <a:rPr lang="de-AT" sz="3500" dirty="0"/>
              <a:t> </a:t>
            </a:r>
            <a:r>
              <a:rPr lang="de-AT" sz="3500" dirty="0" err="1"/>
              <a:t>occupation</a:t>
            </a:r>
            <a:r>
              <a:rPr lang="de-AT" sz="3500" dirty="0"/>
              <a:t> </a:t>
            </a:r>
            <a:r>
              <a:rPr lang="de-AT" sz="3500" dirty="0" err="1"/>
              <a:t>sequence</a:t>
            </a:r>
            <a:r>
              <a:rPr lang="de-AT" sz="3500" dirty="0"/>
              <a:t>, c. 4</a:t>
            </a:r>
            <a:r>
              <a:rPr lang="de-AT" sz="3500" baseline="30000" dirty="0"/>
              <a:t>th</a:t>
            </a:r>
            <a:r>
              <a:rPr lang="de-AT" sz="3500" dirty="0"/>
              <a:t>-3</a:t>
            </a:r>
            <a:r>
              <a:rPr lang="de-AT" sz="3500" baseline="30000" dirty="0"/>
              <a:t>rd</a:t>
            </a:r>
            <a:r>
              <a:rPr lang="de-AT" sz="3500" dirty="0"/>
              <a:t> </a:t>
            </a:r>
            <a:r>
              <a:rPr lang="de-AT" sz="3500" dirty="0" err="1"/>
              <a:t>cent</a:t>
            </a:r>
            <a:r>
              <a:rPr lang="de-AT" sz="3500" dirty="0"/>
              <a:t>. BC</a:t>
            </a:r>
          </a:p>
          <a:p>
            <a:endParaRPr lang="de-AT" dirty="0"/>
          </a:p>
          <a:p>
            <a:endParaRPr lang="de-AT" dirty="0"/>
          </a:p>
          <a:p>
            <a:endParaRPr lang="de-AT" dirty="0"/>
          </a:p>
          <a:p>
            <a:endParaRPr lang="de-AT" dirty="0"/>
          </a:p>
          <a:p>
            <a:endParaRPr lang="de-AT" dirty="0"/>
          </a:p>
          <a:p>
            <a:endParaRPr lang="de-AT" dirty="0"/>
          </a:p>
          <a:p>
            <a:endParaRPr lang="de-AT" dirty="0"/>
          </a:p>
          <a:p>
            <a:endParaRPr lang="de-AT" dirty="0"/>
          </a:p>
          <a:p>
            <a:r>
              <a:rPr lang="de-AT" sz="3500" dirty="0"/>
              <a:t>Standard interpretative narrative:</a:t>
            </a:r>
          </a:p>
          <a:p>
            <a:pPr lvl="1"/>
            <a:r>
              <a:rPr lang="de-AT" sz="3000" dirty="0" err="1"/>
              <a:t>settlement‘s</a:t>
            </a:r>
            <a:r>
              <a:rPr lang="de-AT" sz="3000" dirty="0"/>
              <a:t> (</a:t>
            </a:r>
            <a:r>
              <a:rPr lang="de-AT" sz="3000" dirty="0" err="1"/>
              <a:t>inhabitants</a:t>
            </a:r>
            <a:r>
              <a:rPr lang="de-AT" sz="3000" dirty="0"/>
              <a:t>) </a:t>
            </a:r>
            <a:r>
              <a:rPr lang="de-AT" sz="3000" dirty="0" err="1"/>
              <a:t>status</a:t>
            </a:r>
            <a:r>
              <a:rPr lang="de-AT" sz="3000" dirty="0"/>
              <a:t> </a:t>
            </a:r>
            <a:r>
              <a:rPr lang="de-AT" sz="3000" dirty="0" err="1"/>
              <a:t>increases</a:t>
            </a:r>
            <a:br>
              <a:rPr lang="de-AT" sz="3000" dirty="0"/>
            </a:br>
            <a:r>
              <a:rPr lang="de-AT" sz="3000" dirty="0" err="1"/>
              <a:t>until</a:t>
            </a:r>
            <a:r>
              <a:rPr lang="de-AT" sz="3000" dirty="0"/>
              <a:t> double </a:t>
            </a:r>
            <a:r>
              <a:rPr lang="de-AT" sz="3000" dirty="0" err="1"/>
              <a:t>embankment</a:t>
            </a:r>
            <a:r>
              <a:rPr lang="de-AT" sz="3000" dirty="0"/>
              <a:t>, </a:t>
            </a:r>
            <a:r>
              <a:rPr lang="de-AT" sz="3000" dirty="0" err="1"/>
              <a:t>then</a:t>
            </a:r>
            <a:r>
              <a:rPr lang="de-AT" sz="3000" dirty="0"/>
              <a:t> </a:t>
            </a:r>
            <a:r>
              <a:rPr lang="de-AT" sz="3000" dirty="0" err="1"/>
              <a:t>declines</a:t>
            </a:r>
            <a:endParaRPr lang="de-AT" sz="3000" dirty="0"/>
          </a:p>
        </p:txBody>
      </p:sp>
      <p:sp>
        <p:nvSpPr>
          <p:cNvPr id="5" name="Left Brace 4"/>
          <p:cNvSpPr/>
          <p:nvPr/>
        </p:nvSpPr>
        <p:spPr>
          <a:xfrm>
            <a:off x="5004048" y="1700808"/>
            <a:ext cx="432048" cy="3528392"/>
          </a:xfrm>
          <a:prstGeom prst="leftBrac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683568" y="1740872"/>
            <a:ext cx="43204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400" dirty="0" err="1">
                <a:latin typeface="+mn-lt"/>
              </a:rPr>
              <a:t>Latest</a:t>
            </a:r>
            <a:r>
              <a:rPr lang="de-AT" sz="2400" dirty="0">
                <a:latin typeface="+mn-lt"/>
              </a:rPr>
              <a:t> </a:t>
            </a:r>
            <a:r>
              <a:rPr lang="de-AT" sz="2400" dirty="0" err="1">
                <a:latin typeface="+mn-lt"/>
              </a:rPr>
              <a:t>phases</a:t>
            </a:r>
            <a:r>
              <a:rPr lang="de-AT" sz="2400" dirty="0">
                <a:latin typeface="+mn-lt"/>
              </a:rPr>
              <a:t> (MIA):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AT" sz="2400" dirty="0">
                <a:latin typeface="+mn-lt"/>
              </a:rPr>
              <a:t>Stone </a:t>
            </a:r>
            <a:r>
              <a:rPr lang="de-AT" sz="2400" dirty="0" err="1">
                <a:latin typeface="+mn-lt"/>
              </a:rPr>
              <a:t>buildings</a:t>
            </a:r>
            <a:endParaRPr lang="de-AT" sz="24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AT" sz="2400" dirty="0" err="1">
                <a:latin typeface="+mn-lt"/>
              </a:rPr>
              <a:t>Heavily</a:t>
            </a:r>
            <a:r>
              <a:rPr lang="de-AT" sz="2400" dirty="0">
                <a:latin typeface="+mn-lt"/>
              </a:rPr>
              <a:t> </a:t>
            </a:r>
            <a:r>
              <a:rPr lang="de-AT" sz="2400" dirty="0" err="1">
                <a:latin typeface="+mn-lt"/>
              </a:rPr>
              <a:t>eroded</a:t>
            </a:r>
            <a:r>
              <a:rPr lang="de-AT" sz="2400" dirty="0">
                <a:latin typeface="+mn-lt"/>
              </a:rPr>
              <a:t> </a:t>
            </a:r>
            <a:r>
              <a:rPr lang="de-AT" sz="2400" dirty="0" err="1">
                <a:latin typeface="+mn-lt"/>
              </a:rPr>
              <a:t>banks</a:t>
            </a:r>
            <a:endParaRPr lang="de-AT" sz="24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AT" sz="2400" dirty="0" err="1">
                <a:latin typeface="+mn-lt"/>
              </a:rPr>
              <a:t>Metalled</a:t>
            </a:r>
            <a:r>
              <a:rPr lang="de-AT" sz="2400" dirty="0">
                <a:latin typeface="+mn-lt"/>
              </a:rPr>
              <a:t> </a:t>
            </a:r>
            <a:r>
              <a:rPr lang="de-AT" sz="2400" dirty="0" err="1">
                <a:latin typeface="+mn-lt"/>
              </a:rPr>
              <a:t>road</a:t>
            </a:r>
            <a:r>
              <a:rPr lang="de-AT" sz="2400" dirty="0">
                <a:latin typeface="+mn-lt"/>
              </a:rPr>
              <a:t> </a:t>
            </a:r>
            <a:r>
              <a:rPr lang="de-AT" sz="2400" dirty="0" err="1">
                <a:latin typeface="+mn-lt"/>
              </a:rPr>
              <a:t>running</a:t>
            </a:r>
            <a:r>
              <a:rPr lang="de-AT" sz="2400" dirty="0">
                <a:latin typeface="+mn-lt"/>
              </a:rPr>
              <a:t> </a:t>
            </a:r>
            <a:r>
              <a:rPr lang="de-AT" sz="2400" dirty="0" err="1">
                <a:latin typeface="+mn-lt"/>
              </a:rPr>
              <a:t>over</a:t>
            </a:r>
            <a:r>
              <a:rPr lang="de-AT" sz="2400" dirty="0">
                <a:latin typeface="+mn-lt"/>
              </a:rPr>
              <a:t> </a:t>
            </a:r>
            <a:r>
              <a:rPr lang="de-AT" sz="2400" dirty="0" err="1">
                <a:latin typeface="+mn-lt"/>
              </a:rPr>
              <a:t>inner</a:t>
            </a:r>
            <a:r>
              <a:rPr lang="de-AT" sz="2400" dirty="0">
                <a:latin typeface="+mn-lt"/>
              </a:rPr>
              <a:t> </a:t>
            </a:r>
            <a:r>
              <a:rPr lang="de-AT" sz="2400" dirty="0" err="1">
                <a:latin typeface="+mn-lt"/>
              </a:rPr>
              <a:t>bank</a:t>
            </a:r>
            <a:r>
              <a:rPr lang="de-AT" sz="2400" dirty="0">
                <a:latin typeface="+mn-lt"/>
              </a:rPr>
              <a:t> terminal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AT" sz="2400" dirty="0" err="1">
                <a:latin typeface="+mn-lt"/>
              </a:rPr>
              <a:t>Several</a:t>
            </a:r>
            <a:r>
              <a:rPr lang="de-AT" sz="2400" dirty="0">
                <a:latin typeface="+mn-lt"/>
              </a:rPr>
              <a:t> </a:t>
            </a:r>
            <a:r>
              <a:rPr lang="de-AT" sz="2400" dirty="0" err="1">
                <a:latin typeface="+mn-lt"/>
              </a:rPr>
              <a:t>phases</a:t>
            </a:r>
            <a:r>
              <a:rPr lang="de-AT" sz="2400" dirty="0">
                <a:latin typeface="+mn-lt"/>
              </a:rPr>
              <a:t> of RH </a:t>
            </a:r>
            <a:r>
              <a:rPr lang="de-AT" sz="2400" dirty="0" err="1">
                <a:latin typeface="+mn-lt"/>
              </a:rPr>
              <a:t>construction</a:t>
            </a:r>
            <a:r>
              <a:rPr lang="de-AT" sz="2400" dirty="0">
                <a:latin typeface="+mn-lt"/>
              </a:rPr>
              <a:t> </a:t>
            </a:r>
            <a:r>
              <a:rPr lang="de-AT" sz="2400" dirty="0" err="1">
                <a:latin typeface="+mn-lt"/>
              </a:rPr>
              <a:t>completely</a:t>
            </a:r>
            <a:r>
              <a:rPr lang="de-AT" sz="2400" dirty="0">
                <a:latin typeface="+mn-lt"/>
              </a:rPr>
              <a:t> </a:t>
            </a:r>
            <a:r>
              <a:rPr lang="de-AT" sz="2400" dirty="0" err="1">
                <a:latin typeface="+mn-lt"/>
              </a:rPr>
              <a:t>obliterating</a:t>
            </a:r>
            <a:r>
              <a:rPr lang="de-AT" sz="2400" dirty="0">
                <a:latin typeface="+mn-lt"/>
              </a:rPr>
              <a:t> </a:t>
            </a:r>
            <a:r>
              <a:rPr lang="de-AT" sz="2400" dirty="0" err="1">
                <a:latin typeface="+mn-lt"/>
              </a:rPr>
              <a:t>former</a:t>
            </a:r>
            <a:r>
              <a:rPr lang="de-AT" sz="2400" dirty="0">
                <a:latin typeface="+mn-lt"/>
              </a:rPr>
              <a:t> </a:t>
            </a:r>
            <a:r>
              <a:rPr lang="de-AT" sz="2400" dirty="0" err="1">
                <a:latin typeface="+mn-lt"/>
              </a:rPr>
              <a:t>inner</a:t>
            </a:r>
            <a:r>
              <a:rPr lang="de-AT" sz="2400" dirty="0">
                <a:latin typeface="+mn-lt"/>
              </a:rPr>
              <a:t> </a:t>
            </a:r>
            <a:r>
              <a:rPr lang="de-AT" sz="2400" dirty="0" err="1">
                <a:latin typeface="+mn-lt"/>
              </a:rPr>
              <a:t>entrance</a:t>
            </a:r>
            <a:r>
              <a:rPr lang="de-AT" sz="2400" dirty="0">
                <a:latin typeface="+mn-lt"/>
              </a:rPr>
              <a:t> </a:t>
            </a:r>
            <a:r>
              <a:rPr lang="de-AT" sz="2400" dirty="0" err="1">
                <a:latin typeface="+mn-lt"/>
              </a:rPr>
              <a:t>passage</a:t>
            </a:r>
            <a:endParaRPr lang="de-AT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51498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z="3600" dirty="0"/>
              <a:t>‚</a:t>
            </a:r>
            <a:r>
              <a:rPr lang="de-AT" sz="3600" dirty="0" err="1"/>
              <a:t>Faked</a:t>
            </a:r>
            <a:r>
              <a:rPr lang="de-AT" sz="3600" dirty="0"/>
              <a:t>‘ </a:t>
            </a:r>
            <a:r>
              <a:rPr lang="de-AT" sz="3600" dirty="0" err="1"/>
              <a:t>status</a:t>
            </a:r>
            <a:r>
              <a:rPr lang="de-AT" sz="3600" dirty="0"/>
              <a:t> vs. ancient </a:t>
            </a:r>
            <a:r>
              <a:rPr lang="de-AT" sz="3600" dirty="0" err="1"/>
              <a:t>pedigree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AT" dirty="0" err="1"/>
              <a:t>constructing</a:t>
            </a:r>
            <a:r>
              <a:rPr lang="de-AT" dirty="0"/>
              <a:t> </a:t>
            </a:r>
            <a:r>
              <a:rPr lang="de-AT" dirty="0" err="1"/>
              <a:t>enclosures</a:t>
            </a:r>
            <a:r>
              <a:rPr lang="de-AT" dirty="0"/>
              <a:t> </a:t>
            </a:r>
            <a:r>
              <a:rPr lang="de-AT" dirty="0" err="1"/>
              <a:t>is</a:t>
            </a:r>
            <a:r>
              <a:rPr lang="de-AT" dirty="0"/>
              <a:t> a </a:t>
            </a:r>
            <a:r>
              <a:rPr lang="de-AT" dirty="0" err="1"/>
              <a:t>labour</a:t>
            </a:r>
            <a:r>
              <a:rPr lang="de-AT" dirty="0"/>
              <a:t>-intensive </a:t>
            </a:r>
            <a:r>
              <a:rPr lang="de-AT" dirty="0" err="1"/>
              <a:t>task</a:t>
            </a:r>
            <a:endParaRPr lang="de-AT" dirty="0"/>
          </a:p>
          <a:p>
            <a:pPr lvl="1"/>
            <a:r>
              <a:rPr lang="de-AT" dirty="0"/>
              <a:t>but: not </a:t>
            </a:r>
            <a:r>
              <a:rPr lang="de-AT" dirty="0" err="1"/>
              <a:t>massively</a:t>
            </a:r>
            <a:r>
              <a:rPr lang="de-AT" dirty="0"/>
              <a:t> so, e.g. at Meillionydd</a:t>
            </a:r>
            <a:endParaRPr lang="en-GB" dirty="0"/>
          </a:p>
          <a:p>
            <a:pPr lvl="2"/>
            <a:r>
              <a:rPr lang="de-AT" dirty="0"/>
              <a:t>2 </a:t>
            </a:r>
            <a:r>
              <a:rPr lang="de-AT" dirty="0" err="1"/>
              <a:t>banks</a:t>
            </a:r>
            <a:r>
              <a:rPr lang="de-AT" dirty="0"/>
              <a:t> at c. 45 </a:t>
            </a:r>
            <a:r>
              <a:rPr lang="de-AT" dirty="0" err="1"/>
              <a:t>and</a:t>
            </a:r>
            <a:r>
              <a:rPr lang="de-AT" dirty="0"/>
              <a:t> 55 m </a:t>
            </a:r>
            <a:r>
              <a:rPr lang="de-AT" dirty="0" err="1"/>
              <a:t>radius</a:t>
            </a:r>
            <a:r>
              <a:rPr lang="de-AT" dirty="0"/>
              <a:t> = c. 640 m </a:t>
            </a:r>
            <a:r>
              <a:rPr lang="de-AT" dirty="0" err="1"/>
              <a:t>length</a:t>
            </a:r>
            <a:endParaRPr lang="de-AT" dirty="0"/>
          </a:p>
          <a:p>
            <a:pPr lvl="2"/>
            <a:r>
              <a:rPr lang="de-AT" dirty="0" err="1"/>
              <a:t>volume</a:t>
            </a:r>
            <a:r>
              <a:rPr lang="de-AT" dirty="0"/>
              <a:t> at c. 4 m </a:t>
            </a:r>
            <a:r>
              <a:rPr lang="de-AT" dirty="0" err="1"/>
              <a:t>width</a:t>
            </a:r>
            <a:r>
              <a:rPr lang="de-AT" dirty="0"/>
              <a:t> </a:t>
            </a:r>
            <a:r>
              <a:rPr lang="de-AT" dirty="0" err="1"/>
              <a:t>and</a:t>
            </a:r>
            <a:r>
              <a:rPr lang="de-AT" dirty="0"/>
              <a:t> 2.5 m </a:t>
            </a:r>
            <a:r>
              <a:rPr lang="de-AT" dirty="0" err="1"/>
              <a:t>height</a:t>
            </a:r>
            <a:r>
              <a:rPr lang="de-AT" dirty="0"/>
              <a:t> = c. 6.400 m</a:t>
            </a:r>
            <a:r>
              <a:rPr lang="de-AT" baseline="30000" dirty="0"/>
              <a:t>3</a:t>
            </a:r>
          </a:p>
          <a:p>
            <a:pPr lvl="2"/>
            <a:r>
              <a:rPr lang="de-AT" dirty="0" err="1"/>
              <a:t>assuming</a:t>
            </a:r>
            <a:r>
              <a:rPr lang="de-AT" dirty="0"/>
              <a:t> c. 5 m</a:t>
            </a:r>
            <a:r>
              <a:rPr lang="de-AT" baseline="30000" dirty="0"/>
              <a:t>3</a:t>
            </a:r>
            <a:r>
              <a:rPr lang="de-AT" dirty="0"/>
              <a:t> per man per </a:t>
            </a:r>
            <a:r>
              <a:rPr lang="de-AT" dirty="0" err="1"/>
              <a:t>day</a:t>
            </a:r>
            <a:r>
              <a:rPr lang="de-AT" dirty="0"/>
              <a:t> of </a:t>
            </a:r>
            <a:r>
              <a:rPr lang="de-AT" dirty="0" err="1"/>
              <a:t>shovelling</a:t>
            </a:r>
            <a:endParaRPr lang="de-AT" dirty="0"/>
          </a:p>
          <a:p>
            <a:pPr marL="914400" lvl="2" indent="0">
              <a:buNone/>
            </a:pPr>
            <a:r>
              <a:rPr lang="de-AT" dirty="0"/>
              <a:t>= c. 1.280 man </a:t>
            </a:r>
            <a:r>
              <a:rPr lang="de-AT" dirty="0" err="1"/>
              <a:t>days</a:t>
            </a:r>
            <a:endParaRPr lang="de-AT" dirty="0"/>
          </a:p>
          <a:p>
            <a:pPr marL="914400" lvl="2" indent="0">
              <a:buNone/>
            </a:pPr>
            <a:r>
              <a:rPr lang="de-AT" dirty="0"/>
              <a:t>→ 10 </a:t>
            </a:r>
            <a:r>
              <a:rPr lang="de-AT" dirty="0" err="1"/>
              <a:t>men</a:t>
            </a:r>
            <a:r>
              <a:rPr lang="de-AT" dirty="0"/>
              <a:t> </a:t>
            </a:r>
            <a:r>
              <a:rPr lang="de-AT" dirty="0" err="1"/>
              <a:t>working</a:t>
            </a:r>
            <a:r>
              <a:rPr lang="de-AT" dirty="0"/>
              <a:t> c. 3-4 </a:t>
            </a:r>
            <a:r>
              <a:rPr lang="de-AT" dirty="0" err="1"/>
              <a:t>months</a:t>
            </a:r>
            <a:endParaRPr lang="de-AT" dirty="0"/>
          </a:p>
          <a:p>
            <a:r>
              <a:rPr lang="de-AT" dirty="0"/>
              <a:t>‚</a:t>
            </a:r>
            <a:r>
              <a:rPr lang="de-AT" dirty="0" err="1"/>
              <a:t>faking</a:t>
            </a:r>
            <a:r>
              <a:rPr lang="de-AT" dirty="0"/>
              <a:t>‘ </a:t>
            </a:r>
            <a:r>
              <a:rPr lang="de-AT" dirty="0" err="1"/>
              <a:t>status</a:t>
            </a:r>
            <a:r>
              <a:rPr lang="de-AT" dirty="0"/>
              <a:t> </a:t>
            </a:r>
            <a:r>
              <a:rPr lang="de-AT" dirty="0" err="1"/>
              <a:t>would</a:t>
            </a:r>
            <a:r>
              <a:rPr lang="de-AT" dirty="0"/>
              <a:t> </a:t>
            </a:r>
            <a:r>
              <a:rPr lang="de-AT" dirty="0" err="1"/>
              <a:t>be</a:t>
            </a:r>
            <a:r>
              <a:rPr lang="de-AT" dirty="0"/>
              <a:t> </a:t>
            </a:r>
            <a:r>
              <a:rPr lang="de-AT" dirty="0" err="1"/>
              <a:t>relatively</a:t>
            </a:r>
            <a:r>
              <a:rPr lang="de-AT" dirty="0"/>
              <a:t> easy</a:t>
            </a:r>
          </a:p>
          <a:p>
            <a:pPr lvl="1"/>
            <a:r>
              <a:rPr lang="de-AT" dirty="0" err="1"/>
              <a:t>any</a:t>
            </a:r>
            <a:r>
              <a:rPr lang="de-AT" dirty="0"/>
              <a:t> </a:t>
            </a:r>
            <a:r>
              <a:rPr lang="de-AT" dirty="0" err="1"/>
              <a:t>social</a:t>
            </a:r>
            <a:r>
              <a:rPr lang="de-AT" dirty="0"/>
              <a:t> </a:t>
            </a:r>
            <a:r>
              <a:rPr lang="de-AT" dirty="0" err="1"/>
              <a:t>upstart</a:t>
            </a:r>
            <a:r>
              <a:rPr lang="de-AT" dirty="0"/>
              <a:t> </a:t>
            </a:r>
            <a:r>
              <a:rPr lang="de-AT" dirty="0" err="1"/>
              <a:t>who</a:t>
            </a:r>
            <a:r>
              <a:rPr lang="de-AT" dirty="0"/>
              <a:t> </a:t>
            </a:r>
            <a:r>
              <a:rPr lang="de-AT" dirty="0" err="1"/>
              <a:t>can</a:t>
            </a:r>
            <a:r>
              <a:rPr lang="de-AT" dirty="0"/>
              <a:t> </a:t>
            </a:r>
            <a:r>
              <a:rPr lang="de-AT" dirty="0" err="1"/>
              <a:t>organise</a:t>
            </a:r>
            <a:r>
              <a:rPr lang="de-AT" dirty="0"/>
              <a:t> a </a:t>
            </a:r>
            <a:r>
              <a:rPr lang="de-AT" dirty="0" err="1"/>
              <a:t>few</a:t>
            </a:r>
            <a:r>
              <a:rPr lang="de-AT" dirty="0"/>
              <a:t> </a:t>
            </a:r>
            <a:r>
              <a:rPr lang="de-AT" dirty="0" err="1"/>
              <a:t>buddies</a:t>
            </a:r>
            <a:r>
              <a:rPr lang="de-AT" dirty="0"/>
              <a:t> </a:t>
            </a:r>
            <a:r>
              <a:rPr lang="de-AT" dirty="0" err="1"/>
              <a:t>can</a:t>
            </a:r>
            <a:r>
              <a:rPr lang="de-AT" dirty="0"/>
              <a:t> </a:t>
            </a:r>
            <a:r>
              <a:rPr lang="de-AT" dirty="0" err="1"/>
              <a:t>build</a:t>
            </a:r>
            <a:r>
              <a:rPr lang="de-AT" dirty="0"/>
              <a:t> a double </a:t>
            </a:r>
            <a:r>
              <a:rPr lang="de-AT" dirty="0" err="1"/>
              <a:t>ringwork</a:t>
            </a:r>
            <a:r>
              <a:rPr lang="de-AT" dirty="0"/>
              <a:t> like </a:t>
            </a:r>
            <a:r>
              <a:rPr lang="de-AT" dirty="0" err="1"/>
              <a:t>Meillionydd</a:t>
            </a:r>
            <a:endParaRPr lang="de-AT" dirty="0"/>
          </a:p>
          <a:p>
            <a:pPr lvl="2"/>
            <a:r>
              <a:rPr lang="de-AT" dirty="0" err="1"/>
              <a:t>demonstrates</a:t>
            </a:r>
            <a:r>
              <a:rPr lang="de-AT" dirty="0"/>
              <a:t> (</a:t>
            </a:r>
            <a:r>
              <a:rPr lang="de-AT" dirty="0" err="1"/>
              <a:t>some</a:t>
            </a:r>
            <a:r>
              <a:rPr lang="de-AT" dirty="0"/>
              <a:t>) </a:t>
            </a:r>
            <a:r>
              <a:rPr lang="de-AT" dirty="0" err="1"/>
              <a:t>control</a:t>
            </a:r>
            <a:r>
              <a:rPr lang="de-AT" dirty="0"/>
              <a:t> </a:t>
            </a:r>
            <a:r>
              <a:rPr lang="de-AT" dirty="0" err="1"/>
              <a:t>over</a:t>
            </a:r>
            <a:r>
              <a:rPr lang="de-AT" dirty="0"/>
              <a:t> a </a:t>
            </a:r>
            <a:r>
              <a:rPr lang="de-AT" dirty="0" err="1"/>
              <a:t>surplus</a:t>
            </a:r>
            <a:r>
              <a:rPr lang="de-AT" dirty="0"/>
              <a:t> of </a:t>
            </a:r>
            <a:r>
              <a:rPr lang="de-AT" dirty="0" err="1"/>
              <a:t>manpower</a:t>
            </a:r>
            <a:endParaRPr lang="de-AT" dirty="0"/>
          </a:p>
          <a:p>
            <a:pPr lvl="2"/>
            <a:r>
              <a:rPr lang="de-AT" dirty="0"/>
              <a:t>but </a:t>
            </a:r>
            <a:r>
              <a:rPr lang="de-AT" dirty="0" err="1"/>
              <a:t>doesn‘t</a:t>
            </a:r>
            <a:r>
              <a:rPr lang="de-AT" dirty="0"/>
              <a:t> </a:t>
            </a:r>
            <a:r>
              <a:rPr lang="de-AT" dirty="0" err="1"/>
              <a:t>demonstrate</a:t>
            </a:r>
            <a:r>
              <a:rPr lang="de-AT" dirty="0"/>
              <a:t> </a:t>
            </a:r>
            <a:r>
              <a:rPr lang="de-AT" dirty="0" err="1"/>
              <a:t>long</a:t>
            </a:r>
            <a:r>
              <a:rPr lang="de-AT" dirty="0"/>
              <a:t>-term </a:t>
            </a:r>
            <a:r>
              <a:rPr lang="de-AT" dirty="0" err="1"/>
              <a:t>stability</a:t>
            </a:r>
            <a:r>
              <a:rPr lang="de-AT" dirty="0"/>
              <a:t> of </a:t>
            </a:r>
            <a:r>
              <a:rPr lang="de-AT" dirty="0" err="1"/>
              <a:t>that</a:t>
            </a:r>
            <a:r>
              <a:rPr lang="de-AT" dirty="0"/>
              <a:t> </a:t>
            </a:r>
            <a:r>
              <a:rPr lang="de-AT" dirty="0" err="1"/>
              <a:t>control</a:t>
            </a:r>
            <a:endParaRPr lang="de-AT" dirty="0"/>
          </a:p>
          <a:p>
            <a:r>
              <a:rPr lang="de-AT" dirty="0" err="1"/>
              <a:t>reliable</a:t>
            </a:r>
            <a:r>
              <a:rPr lang="de-AT" dirty="0"/>
              <a:t> </a:t>
            </a:r>
            <a:r>
              <a:rPr lang="de-AT" dirty="0" err="1"/>
              <a:t>long</a:t>
            </a:r>
            <a:r>
              <a:rPr lang="de-AT" dirty="0"/>
              <a:t>-term </a:t>
            </a:r>
            <a:r>
              <a:rPr lang="de-AT" dirty="0" err="1"/>
              <a:t>stability</a:t>
            </a:r>
            <a:r>
              <a:rPr lang="de-AT" dirty="0"/>
              <a:t> </a:t>
            </a:r>
            <a:r>
              <a:rPr lang="de-AT" dirty="0" err="1"/>
              <a:t>crucial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tenants</a:t>
            </a:r>
            <a:r>
              <a:rPr lang="de-AT" dirty="0"/>
              <a:t>:</a:t>
            </a:r>
          </a:p>
          <a:p>
            <a:pPr marL="800100" lvl="1" indent="-342900"/>
            <a:r>
              <a:rPr lang="de-AT" dirty="0" err="1"/>
              <a:t>why</a:t>
            </a:r>
            <a:r>
              <a:rPr lang="de-AT" dirty="0"/>
              <a:t> </a:t>
            </a:r>
            <a:r>
              <a:rPr lang="de-AT" dirty="0" err="1"/>
              <a:t>make</a:t>
            </a:r>
            <a:r>
              <a:rPr lang="de-AT" dirty="0"/>
              <a:t> </a:t>
            </a:r>
            <a:r>
              <a:rPr lang="de-AT" dirty="0" err="1"/>
              <a:t>oneself</a:t>
            </a:r>
            <a:r>
              <a:rPr lang="de-AT" dirty="0"/>
              <a:t> </a:t>
            </a:r>
            <a:r>
              <a:rPr lang="de-AT" dirty="0" err="1"/>
              <a:t>dependent</a:t>
            </a:r>
            <a:r>
              <a:rPr lang="de-AT" dirty="0"/>
              <a:t> on </a:t>
            </a:r>
            <a:r>
              <a:rPr lang="de-AT" dirty="0" err="1"/>
              <a:t>unreliable</a:t>
            </a:r>
            <a:r>
              <a:rPr lang="de-AT" dirty="0"/>
              <a:t> ‚</a:t>
            </a:r>
            <a:r>
              <a:rPr lang="de-AT" dirty="0" err="1"/>
              <a:t>lord</a:t>
            </a:r>
            <a:r>
              <a:rPr lang="de-AT" dirty="0"/>
              <a:t>‘?</a:t>
            </a:r>
          </a:p>
          <a:p>
            <a:pPr marL="800100" lvl="1" indent="-342900"/>
            <a:r>
              <a:rPr lang="de-AT" dirty="0" err="1"/>
              <a:t>especially</a:t>
            </a:r>
            <a:r>
              <a:rPr lang="de-AT" dirty="0"/>
              <a:t> </a:t>
            </a:r>
            <a:r>
              <a:rPr lang="de-AT" dirty="0" err="1"/>
              <a:t>if</a:t>
            </a:r>
            <a:r>
              <a:rPr lang="de-AT" dirty="0"/>
              <a:t> </a:t>
            </a:r>
            <a:r>
              <a:rPr lang="de-AT" dirty="0" err="1"/>
              <a:t>other</a:t>
            </a:r>
            <a:r>
              <a:rPr lang="de-AT" dirty="0"/>
              <a:t>, </a:t>
            </a:r>
            <a:r>
              <a:rPr lang="de-AT" dirty="0" err="1"/>
              <a:t>more</a:t>
            </a:r>
            <a:r>
              <a:rPr lang="de-AT" dirty="0"/>
              <a:t> </a:t>
            </a:r>
            <a:r>
              <a:rPr lang="de-AT" dirty="0" err="1"/>
              <a:t>reliable</a:t>
            </a:r>
            <a:r>
              <a:rPr lang="de-AT" dirty="0"/>
              <a:t> ‚</a:t>
            </a:r>
            <a:r>
              <a:rPr lang="de-AT" dirty="0" err="1"/>
              <a:t>lords</a:t>
            </a:r>
            <a:r>
              <a:rPr lang="de-AT" dirty="0"/>
              <a:t>‘ </a:t>
            </a:r>
            <a:r>
              <a:rPr lang="de-AT" dirty="0" err="1"/>
              <a:t>are</a:t>
            </a:r>
            <a:r>
              <a:rPr lang="de-AT" dirty="0"/>
              <a:t> </a:t>
            </a:r>
            <a:r>
              <a:rPr lang="de-AT" dirty="0" err="1"/>
              <a:t>available</a:t>
            </a:r>
            <a:r>
              <a:rPr lang="de-AT" dirty="0"/>
              <a:t>?</a:t>
            </a:r>
          </a:p>
          <a:p>
            <a:pPr marL="57150" indent="0">
              <a:buNone/>
            </a:pPr>
            <a:r>
              <a:rPr lang="de-AT" dirty="0"/>
              <a:t>→ ‚</a:t>
            </a:r>
            <a:r>
              <a:rPr lang="de-AT" b="1" dirty="0">
                <a:solidFill>
                  <a:srgbClr val="669900"/>
                </a:solidFill>
              </a:rPr>
              <a:t>ancient </a:t>
            </a:r>
            <a:r>
              <a:rPr lang="de-AT" b="1" dirty="0" err="1">
                <a:solidFill>
                  <a:srgbClr val="669900"/>
                </a:solidFill>
              </a:rPr>
              <a:t>pedigree</a:t>
            </a:r>
            <a:r>
              <a:rPr lang="de-AT" dirty="0"/>
              <a:t>‘ </a:t>
            </a:r>
            <a:r>
              <a:rPr lang="de-AT" b="1" dirty="0">
                <a:solidFill>
                  <a:srgbClr val="669900"/>
                </a:solidFill>
              </a:rPr>
              <a:t>of</a:t>
            </a:r>
            <a:r>
              <a:rPr lang="de-AT" dirty="0"/>
              <a:t> ‚</a:t>
            </a:r>
            <a:r>
              <a:rPr lang="de-AT" dirty="0" err="1"/>
              <a:t>lordly</a:t>
            </a:r>
            <a:r>
              <a:rPr lang="de-AT" dirty="0"/>
              <a:t>‘ </a:t>
            </a:r>
            <a:r>
              <a:rPr lang="de-AT" b="1" dirty="0" err="1">
                <a:solidFill>
                  <a:srgbClr val="669900"/>
                </a:solidFill>
              </a:rPr>
              <a:t>reliability</a:t>
            </a:r>
            <a:r>
              <a:rPr lang="de-AT" dirty="0"/>
              <a:t> essential!</a:t>
            </a:r>
          </a:p>
        </p:txBody>
      </p:sp>
    </p:spTree>
    <p:extLst>
      <p:ext uri="{BB962C8B-B14F-4D97-AF65-F5344CB8AC3E}">
        <p14:creationId xmlns:p14="http://schemas.microsoft.com/office/powerpoint/2010/main" val="3908643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z="3600" dirty="0" err="1"/>
              <a:t>Demonstrating</a:t>
            </a:r>
            <a:r>
              <a:rPr lang="de-AT" sz="3600" dirty="0"/>
              <a:t> </a:t>
            </a:r>
            <a:r>
              <a:rPr lang="de-AT" sz="3600" dirty="0" err="1"/>
              <a:t>ancient</a:t>
            </a:r>
            <a:r>
              <a:rPr lang="de-AT" sz="3600" dirty="0"/>
              <a:t> </a:t>
            </a:r>
            <a:r>
              <a:rPr lang="de-AT" sz="3600" dirty="0" err="1"/>
              <a:t>pedigree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err="1"/>
              <a:t>is</a:t>
            </a:r>
            <a:r>
              <a:rPr lang="de-AT" dirty="0"/>
              <a:t> </a:t>
            </a:r>
            <a:r>
              <a:rPr lang="de-AT" dirty="0" err="1"/>
              <a:t>where</a:t>
            </a:r>
            <a:r>
              <a:rPr lang="de-AT" dirty="0"/>
              <a:t> </a:t>
            </a:r>
            <a:r>
              <a:rPr lang="de-AT" dirty="0" err="1"/>
              <a:t>eroding</a:t>
            </a:r>
            <a:r>
              <a:rPr lang="de-AT" dirty="0"/>
              <a:t> </a:t>
            </a:r>
            <a:r>
              <a:rPr lang="de-AT" dirty="0" err="1"/>
              <a:t>banks</a:t>
            </a:r>
            <a:r>
              <a:rPr lang="de-AT" dirty="0"/>
              <a:t> </a:t>
            </a:r>
            <a:r>
              <a:rPr lang="de-AT" dirty="0" err="1"/>
              <a:t>come</a:t>
            </a:r>
            <a:r>
              <a:rPr lang="de-AT" dirty="0"/>
              <a:t> in:</a:t>
            </a:r>
          </a:p>
          <a:p>
            <a:pPr lvl="1"/>
            <a:r>
              <a:rPr lang="de-AT" dirty="0" err="1"/>
              <a:t>virtually</a:t>
            </a:r>
            <a:r>
              <a:rPr lang="de-AT" dirty="0"/>
              <a:t> </a:t>
            </a:r>
            <a:r>
              <a:rPr lang="de-AT" dirty="0" err="1"/>
              <a:t>everyone</a:t>
            </a:r>
            <a:r>
              <a:rPr lang="de-AT" dirty="0"/>
              <a:t> </a:t>
            </a:r>
            <a:r>
              <a:rPr lang="de-AT" dirty="0" err="1"/>
              <a:t>can</a:t>
            </a:r>
            <a:r>
              <a:rPr lang="de-AT" dirty="0"/>
              <a:t> </a:t>
            </a:r>
            <a:r>
              <a:rPr lang="de-AT" dirty="0" err="1"/>
              <a:t>build</a:t>
            </a:r>
            <a:r>
              <a:rPr lang="de-AT" dirty="0"/>
              <a:t> ‚</a:t>
            </a:r>
            <a:r>
              <a:rPr lang="de-AT" dirty="0" err="1"/>
              <a:t>new</a:t>
            </a:r>
            <a:r>
              <a:rPr lang="de-AT" dirty="0"/>
              <a:t>‘ </a:t>
            </a:r>
            <a:r>
              <a:rPr lang="de-AT" dirty="0" err="1"/>
              <a:t>banks</a:t>
            </a:r>
            <a:endParaRPr lang="de-AT" dirty="0"/>
          </a:p>
          <a:p>
            <a:pPr lvl="1"/>
            <a:r>
              <a:rPr lang="de-AT" dirty="0"/>
              <a:t>‚</a:t>
            </a:r>
            <a:r>
              <a:rPr lang="de-AT" dirty="0" err="1"/>
              <a:t>faking</a:t>
            </a:r>
            <a:r>
              <a:rPr lang="de-AT" dirty="0"/>
              <a:t>‘ </a:t>
            </a:r>
            <a:r>
              <a:rPr lang="de-AT" dirty="0" err="1"/>
              <a:t>old</a:t>
            </a:r>
            <a:r>
              <a:rPr lang="de-AT" dirty="0"/>
              <a:t> </a:t>
            </a:r>
            <a:r>
              <a:rPr lang="de-AT" dirty="0" err="1"/>
              <a:t>banks</a:t>
            </a:r>
            <a:r>
              <a:rPr lang="de-AT" dirty="0"/>
              <a:t> </a:t>
            </a:r>
            <a:r>
              <a:rPr lang="de-AT" dirty="0" err="1"/>
              <a:t>is</a:t>
            </a:r>
            <a:r>
              <a:rPr lang="de-AT" dirty="0"/>
              <a:t> </a:t>
            </a:r>
            <a:r>
              <a:rPr lang="de-AT" dirty="0" err="1"/>
              <a:t>much</a:t>
            </a:r>
            <a:r>
              <a:rPr lang="de-AT" dirty="0"/>
              <a:t> </a:t>
            </a:r>
            <a:r>
              <a:rPr lang="de-AT" dirty="0" err="1"/>
              <a:t>more</a:t>
            </a:r>
            <a:r>
              <a:rPr lang="de-AT" dirty="0"/>
              <a:t> </a:t>
            </a:r>
            <a:r>
              <a:rPr lang="de-AT" dirty="0" err="1"/>
              <a:t>difficult</a:t>
            </a:r>
            <a:endParaRPr lang="de-AT" dirty="0"/>
          </a:p>
          <a:p>
            <a:pPr lvl="2"/>
            <a:r>
              <a:rPr lang="de-AT" dirty="0"/>
              <a:t>not just </a:t>
            </a:r>
            <a:r>
              <a:rPr lang="de-AT" dirty="0" err="1"/>
              <a:t>because</a:t>
            </a:r>
            <a:r>
              <a:rPr lang="de-AT" dirty="0"/>
              <a:t> of </a:t>
            </a:r>
            <a:r>
              <a:rPr lang="de-AT" dirty="0" err="1"/>
              <a:t>memory</a:t>
            </a:r>
            <a:r>
              <a:rPr lang="de-AT" dirty="0"/>
              <a:t> of </a:t>
            </a:r>
            <a:r>
              <a:rPr lang="de-AT" dirty="0" err="1"/>
              <a:t>long</a:t>
            </a:r>
            <a:r>
              <a:rPr lang="de-AT" dirty="0"/>
              <a:t>-term </a:t>
            </a:r>
            <a:r>
              <a:rPr lang="de-AT" dirty="0" err="1"/>
              <a:t>existence</a:t>
            </a:r>
            <a:endParaRPr lang="de-A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1" t="41709" b="14468"/>
          <a:stretch/>
        </p:blipFill>
        <p:spPr>
          <a:xfrm>
            <a:off x="683568" y="2924945"/>
            <a:ext cx="8316416" cy="26642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1560" y="5589241"/>
            <a:ext cx="8496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>
                <a:latin typeface="+mn-lt"/>
              </a:rPr>
              <a:t>A </a:t>
            </a:r>
            <a:r>
              <a:rPr lang="de-AT" dirty="0" err="1">
                <a:latin typeface="+mn-lt"/>
              </a:rPr>
              <a:t>partially</a:t>
            </a:r>
            <a:r>
              <a:rPr lang="de-AT" dirty="0">
                <a:latin typeface="+mn-lt"/>
              </a:rPr>
              <a:t> </a:t>
            </a:r>
            <a:r>
              <a:rPr lang="de-AT" dirty="0" err="1">
                <a:latin typeface="+mn-lt"/>
              </a:rPr>
              <a:t>decayed</a:t>
            </a:r>
            <a:r>
              <a:rPr lang="de-AT" dirty="0">
                <a:latin typeface="+mn-lt"/>
              </a:rPr>
              <a:t> </a:t>
            </a:r>
            <a:r>
              <a:rPr lang="de-AT" dirty="0" err="1">
                <a:latin typeface="+mn-lt"/>
              </a:rPr>
              <a:t>and</a:t>
            </a:r>
            <a:r>
              <a:rPr lang="de-AT" dirty="0">
                <a:latin typeface="+mn-lt"/>
              </a:rPr>
              <a:t> </a:t>
            </a:r>
            <a:r>
              <a:rPr lang="de-AT" dirty="0" err="1">
                <a:latin typeface="+mn-lt"/>
              </a:rPr>
              <a:t>slowly</a:t>
            </a:r>
            <a:r>
              <a:rPr lang="de-AT" dirty="0">
                <a:latin typeface="+mn-lt"/>
              </a:rPr>
              <a:t> </a:t>
            </a:r>
            <a:r>
              <a:rPr lang="de-AT" dirty="0" err="1">
                <a:latin typeface="+mn-lt"/>
              </a:rPr>
              <a:t>eroding</a:t>
            </a:r>
            <a:r>
              <a:rPr lang="de-AT" dirty="0">
                <a:latin typeface="+mn-lt"/>
              </a:rPr>
              <a:t> </a:t>
            </a:r>
            <a:r>
              <a:rPr lang="de-AT" dirty="0" err="1">
                <a:latin typeface="+mn-lt"/>
              </a:rPr>
              <a:t>fieldwall</a:t>
            </a:r>
            <a:r>
              <a:rPr lang="de-AT" dirty="0">
                <a:latin typeface="+mn-lt"/>
              </a:rPr>
              <a:t> (</a:t>
            </a:r>
            <a:r>
              <a:rPr lang="de-AT" dirty="0" err="1">
                <a:latin typeface="+mn-lt"/>
              </a:rPr>
              <a:t>built</a:t>
            </a:r>
            <a:r>
              <a:rPr lang="de-AT" dirty="0">
                <a:latin typeface="+mn-lt"/>
              </a:rPr>
              <a:t> in </a:t>
            </a:r>
            <a:r>
              <a:rPr lang="de-AT" dirty="0" err="1">
                <a:latin typeface="+mn-lt"/>
              </a:rPr>
              <a:t>the</a:t>
            </a:r>
            <a:r>
              <a:rPr lang="de-AT" dirty="0">
                <a:latin typeface="+mn-lt"/>
              </a:rPr>
              <a:t> same </a:t>
            </a:r>
            <a:r>
              <a:rPr lang="de-AT" dirty="0" err="1">
                <a:latin typeface="+mn-lt"/>
              </a:rPr>
              <a:t>technique</a:t>
            </a:r>
            <a:r>
              <a:rPr lang="de-AT" dirty="0">
                <a:latin typeface="+mn-lt"/>
              </a:rPr>
              <a:t> </a:t>
            </a:r>
            <a:r>
              <a:rPr lang="de-AT" dirty="0" err="1">
                <a:latin typeface="+mn-lt"/>
              </a:rPr>
              <a:t>as</a:t>
            </a:r>
            <a:r>
              <a:rPr lang="de-AT" dirty="0">
                <a:latin typeface="+mn-lt"/>
              </a:rPr>
              <a:t> </a:t>
            </a:r>
            <a:r>
              <a:rPr lang="de-AT" dirty="0" err="1">
                <a:latin typeface="+mn-lt"/>
              </a:rPr>
              <a:t>the</a:t>
            </a:r>
            <a:r>
              <a:rPr lang="de-AT" dirty="0">
                <a:latin typeface="+mn-lt"/>
              </a:rPr>
              <a:t> LBA/IA </a:t>
            </a:r>
            <a:r>
              <a:rPr lang="de-AT" dirty="0" err="1">
                <a:latin typeface="+mn-lt"/>
              </a:rPr>
              <a:t>banks</a:t>
            </a:r>
            <a:r>
              <a:rPr lang="de-AT" dirty="0">
                <a:latin typeface="+mn-lt"/>
              </a:rPr>
              <a:t>) </a:t>
            </a:r>
            <a:r>
              <a:rPr lang="de-AT" dirty="0" err="1">
                <a:latin typeface="+mn-lt"/>
              </a:rPr>
              <a:t>next</a:t>
            </a:r>
            <a:r>
              <a:rPr lang="de-AT" dirty="0">
                <a:latin typeface="+mn-lt"/>
              </a:rPr>
              <a:t> </a:t>
            </a:r>
            <a:r>
              <a:rPr lang="de-AT" dirty="0" err="1">
                <a:latin typeface="+mn-lt"/>
              </a:rPr>
              <a:t>to</a:t>
            </a:r>
            <a:r>
              <a:rPr lang="de-AT" dirty="0">
                <a:latin typeface="+mn-lt"/>
              </a:rPr>
              <a:t> </a:t>
            </a:r>
            <a:r>
              <a:rPr lang="de-AT" dirty="0" err="1">
                <a:latin typeface="+mn-lt"/>
              </a:rPr>
              <a:t>the</a:t>
            </a:r>
            <a:r>
              <a:rPr lang="de-AT" dirty="0">
                <a:latin typeface="+mn-lt"/>
              </a:rPr>
              <a:t> </a:t>
            </a:r>
            <a:r>
              <a:rPr lang="de-AT" dirty="0" err="1">
                <a:latin typeface="+mn-lt"/>
              </a:rPr>
              <a:t>site</a:t>
            </a:r>
            <a:r>
              <a:rPr lang="de-AT" dirty="0">
                <a:latin typeface="+mn-lt"/>
              </a:rPr>
              <a:t> at </a:t>
            </a:r>
            <a:r>
              <a:rPr lang="de-AT" dirty="0" err="1">
                <a:latin typeface="+mn-lt"/>
              </a:rPr>
              <a:t>Meillionydd</a:t>
            </a:r>
            <a:r>
              <a:rPr lang="de-AT" dirty="0">
                <a:latin typeface="+mn-lt"/>
              </a:rPr>
              <a:t>. </a:t>
            </a:r>
            <a:r>
              <a:rPr lang="cy-GB" dirty="0" err="1">
                <a:latin typeface="+mn-lt"/>
              </a:rPr>
              <a:t>They</a:t>
            </a:r>
            <a:r>
              <a:rPr lang="cy-GB" dirty="0">
                <a:latin typeface="+mn-lt"/>
              </a:rPr>
              <a:t> </a:t>
            </a:r>
            <a:r>
              <a:rPr lang="cy-GB" dirty="0" err="1">
                <a:latin typeface="+mn-lt"/>
              </a:rPr>
              <a:t>have</a:t>
            </a:r>
            <a:r>
              <a:rPr lang="cy-GB" dirty="0">
                <a:latin typeface="+mn-lt"/>
              </a:rPr>
              <a:t> a </a:t>
            </a:r>
            <a:r>
              <a:rPr lang="cy-GB" dirty="0" err="1">
                <a:latin typeface="+mn-lt"/>
              </a:rPr>
              <a:t>very</a:t>
            </a:r>
            <a:r>
              <a:rPr lang="cy-GB" dirty="0">
                <a:latin typeface="+mn-lt"/>
              </a:rPr>
              <a:t> </a:t>
            </a:r>
            <a:r>
              <a:rPr lang="cy-GB" dirty="0" err="1">
                <a:latin typeface="+mn-lt"/>
              </a:rPr>
              <a:t>characteristic</a:t>
            </a:r>
            <a:r>
              <a:rPr lang="cy-GB" dirty="0">
                <a:latin typeface="+mn-lt"/>
              </a:rPr>
              <a:t> </a:t>
            </a:r>
            <a:r>
              <a:rPr lang="cy-GB" dirty="0" err="1">
                <a:latin typeface="+mn-lt"/>
              </a:rPr>
              <a:t>appearance</a:t>
            </a:r>
            <a:r>
              <a:rPr lang="cy-GB" dirty="0">
                <a:latin typeface="+mn-lt"/>
              </a:rPr>
              <a:t> </a:t>
            </a:r>
            <a:r>
              <a:rPr lang="cy-GB" dirty="0" err="1">
                <a:latin typeface="+mn-lt"/>
              </a:rPr>
              <a:t>during</a:t>
            </a:r>
            <a:r>
              <a:rPr lang="cy-GB" dirty="0">
                <a:latin typeface="+mn-lt"/>
              </a:rPr>
              <a:t> </a:t>
            </a:r>
            <a:r>
              <a:rPr lang="cy-GB" dirty="0" err="1">
                <a:latin typeface="+mn-lt"/>
              </a:rPr>
              <a:t>an</a:t>
            </a:r>
            <a:r>
              <a:rPr lang="cy-GB" dirty="0">
                <a:latin typeface="+mn-lt"/>
              </a:rPr>
              <a:t> </a:t>
            </a:r>
            <a:r>
              <a:rPr lang="cy-GB" dirty="0" err="1">
                <a:latin typeface="+mn-lt"/>
              </a:rPr>
              <a:t>extended</a:t>
            </a:r>
            <a:r>
              <a:rPr lang="cy-GB" dirty="0">
                <a:latin typeface="+mn-lt"/>
              </a:rPr>
              <a:t> </a:t>
            </a:r>
            <a:r>
              <a:rPr lang="cy-GB" dirty="0" err="1">
                <a:latin typeface="+mn-lt"/>
              </a:rPr>
              <a:t>period</a:t>
            </a:r>
            <a:r>
              <a:rPr lang="cy-GB" dirty="0">
                <a:latin typeface="+mn-lt"/>
              </a:rPr>
              <a:t> of </a:t>
            </a:r>
            <a:r>
              <a:rPr lang="cy-GB" dirty="0" err="1">
                <a:latin typeface="+mn-lt"/>
              </a:rPr>
              <a:t>slow</a:t>
            </a:r>
            <a:r>
              <a:rPr lang="cy-GB" dirty="0">
                <a:latin typeface="+mn-lt"/>
              </a:rPr>
              <a:t> </a:t>
            </a:r>
            <a:r>
              <a:rPr lang="cy-GB" dirty="0" err="1">
                <a:latin typeface="+mn-lt"/>
              </a:rPr>
              <a:t>erosion</a:t>
            </a:r>
            <a:r>
              <a:rPr lang="cy-GB" dirty="0">
                <a:latin typeface="+mn-lt"/>
              </a:rPr>
              <a:t> </a:t>
            </a:r>
            <a:r>
              <a:rPr lang="cy-GB" dirty="0" err="1">
                <a:latin typeface="+mn-lt"/>
              </a:rPr>
              <a:t>and</a:t>
            </a:r>
            <a:r>
              <a:rPr lang="cy-GB" dirty="0">
                <a:latin typeface="+mn-lt"/>
              </a:rPr>
              <a:t> </a:t>
            </a:r>
            <a:r>
              <a:rPr lang="cy-GB" dirty="0" err="1">
                <a:latin typeface="+mn-lt"/>
              </a:rPr>
              <a:t>decay</a:t>
            </a:r>
            <a:r>
              <a:rPr lang="cy-GB" dirty="0">
                <a:latin typeface="+mn-lt"/>
              </a:rPr>
              <a:t> </a:t>
            </a:r>
            <a:r>
              <a:rPr lang="cy-GB" dirty="0" err="1">
                <a:latin typeface="+mn-lt"/>
              </a:rPr>
              <a:t>with</a:t>
            </a:r>
            <a:r>
              <a:rPr lang="cy-GB" dirty="0">
                <a:latin typeface="+mn-lt"/>
              </a:rPr>
              <a:t> </a:t>
            </a:r>
            <a:r>
              <a:rPr lang="cy-GB" dirty="0" err="1">
                <a:latin typeface="+mn-lt"/>
              </a:rPr>
              <a:t>steep</a:t>
            </a:r>
            <a:r>
              <a:rPr lang="cy-GB" dirty="0">
                <a:latin typeface="+mn-lt"/>
              </a:rPr>
              <a:t> </a:t>
            </a:r>
            <a:r>
              <a:rPr lang="cy-GB" dirty="0" err="1">
                <a:latin typeface="+mn-lt"/>
              </a:rPr>
              <a:t>sides</a:t>
            </a:r>
            <a:r>
              <a:rPr lang="cy-GB" dirty="0">
                <a:latin typeface="+mn-lt"/>
              </a:rPr>
              <a:t> </a:t>
            </a:r>
            <a:r>
              <a:rPr lang="cy-GB" dirty="0" err="1">
                <a:latin typeface="+mn-lt"/>
              </a:rPr>
              <a:t>and</a:t>
            </a:r>
            <a:r>
              <a:rPr lang="cy-GB" dirty="0">
                <a:latin typeface="+mn-lt"/>
              </a:rPr>
              <a:t> </a:t>
            </a:r>
            <a:r>
              <a:rPr lang="cy-GB" dirty="0" err="1">
                <a:latin typeface="+mn-lt"/>
              </a:rPr>
              <a:t>partly</a:t>
            </a:r>
            <a:r>
              <a:rPr lang="cy-GB" dirty="0">
                <a:latin typeface="+mn-lt"/>
              </a:rPr>
              <a:t> </a:t>
            </a:r>
            <a:r>
              <a:rPr lang="cy-GB" dirty="0" err="1">
                <a:latin typeface="+mn-lt"/>
              </a:rPr>
              <a:t>collapsed</a:t>
            </a:r>
            <a:r>
              <a:rPr lang="cy-GB" dirty="0">
                <a:latin typeface="+mn-lt"/>
              </a:rPr>
              <a:t> </a:t>
            </a:r>
            <a:r>
              <a:rPr lang="cy-GB" dirty="0" err="1">
                <a:latin typeface="+mn-lt"/>
              </a:rPr>
              <a:t>areas</a:t>
            </a:r>
            <a:r>
              <a:rPr lang="cy-GB" dirty="0">
                <a:latin typeface="+mn-lt"/>
              </a:rPr>
              <a:t> </a:t>
            </a:r>
            <a:r>
              <a:rPr lang="cy-GB" dirty="0" err="1">
                <a:latin typeface="+mn-lt"/>
              </a:rPr>
              <a:t>with</a:t>
            </a:r>
            <a:r>
              <a:rPr lang="cy-GB" dirty="0">
                <a:latin typeface="+mn-lt"/>
              </a:rPr>
              <a:t> </a:t>
            </a:r>
            <a:r>
              <a:rPr lang="cy-GB" dirty="0" err="1">
                <a:latin typeface="+mn-lt"/>
              </a:rPr>
              <a:t>considerably</a:t>
            </a:r>
            <a:r>
              <a:rPr lang="cy-GB" dirty="0">
                <a:latin typeface="+mn-lt"/>
              </a:rPr>
              <a:t> </a:t>
            </a:r>
            <a:r>
              <a:rPr lang="cy-GB" dirty="0" err="1">
                <a:latin typeface="+mn-lt"/>
              </a:rPr>
              <a:t>amounts</a:t>
            </a:r>
            <a:r>
              <a:rPr lang="cy-GB" dirty="0">
                <a:latin typeface="+mn-lt"/>
              </a:rPr>
              <a:t> of </a:t>
            </a:r>
            <a:r>
              <a:rPr lang="cy-GB" dirty="0" err="1">
                <a:latin typeface="+mn-lt"/>
              </a:rPr>
              <a:t>stone</a:t>
            </a:r>
            <a:r>
              <a:rPr lang="cy-GB" dirty="0">
                <a:latin typeface="+mn-lt"/>
              </a:rPr>
              <a:t> </a:t>
            </a:r>
            <a:r>
              <a:rPr lang="cy-GB" dirty="0" err="1">
                <a:latin typeface="+mn-lt"/>
              </a:rPr>
              <a:t>tumble</a:t>
            </a:r>
            <a:r>
              <a:rPr lang="cy-GB" dirty="0">
                <a:latin typeface="+mn-lt"/>
              </a:rPr>
              <a:t>.</a:t>
            </a:r>
            <a:endParaRPr lang="en-GB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460972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>
            <a:normAutofit fontScale="92500" lnSpcReduction="20000"/>
          </a:bodyPr>
          <a:lstStyle/>
          <a:p>
            <a:r>
              <a:rPr lang="de-AT" dirty="0" err="1"/>
              <a:t>Sequences</a:t>
            </a:r>
            <a:r>
              <a:rPr lang="de-AT" dirty="0"/>
              <a:t> like at Meillionydd &amp; </a:t>
            </a:r>
            <a:r>
              <a:rPr lang="de-AT" dirty="0" err="1"/>
              <a:t>Castell</a:t>
            </a:r>
            <a:r>
              <a:rPr lang="de-AT" dirty="0"/>
              <a:t> Odo</a:t>
            </a:r>
          </a:p>
          <a:p>
            <a:pPr lvl="1"/>
            <a:r>
              <a:rPr lang="de-AT" dirty="0" err="1"/>
              <a:t>demonstrate</a:t>
            </a:r>
            <a:r>
              <a:rPr lang="de-AT" dirty="0"/>
              <a:t> the </a:t>
            </a:r>
            <a:r>
              <a:rPr lang="de-AT" dirty="0" err="1"/>
              <a:t>emergence</a:t>
            </a:r>
            <a:r>
              <a:rPr lang="de-AT" dirty="0"/>
              <a:t> of </a:t>
            </a:r>
            <a:r>
              <a:rPr lang="de-AT" dirty="0" err="1"/>
              <a:t>societal</a:t>
            </a:r>
            <a:r>
              <a:rPr lang="de-AT" dirty="0"/>
              <a:t> </a:t>
            </a:r>
            <a:r>
              <a:rPr lang="de-AT" dirty="0" err="1"/>
              <a:t>features</a:t>
            </a:r>
            <a:endParaRPr lang="de-AT" dirty="0"/>
          </a:p>
          <a:p>
            <a:pPr lvl="2"/>
            <a:r>
              <a:rPr lang="de-AT" dirty="0" err="1"/>
              <a:t>transformation</a:t>
            </a:r>
            <a:r>
              <a:rPr lang="de-AT" dirty="0"/>
              <a:t> of (</a:t>
            </a:r>
            <a:r>
              <a:rPr lang="de-AT" dirty="0" err="1"/>
              <a:t>hereditary</a:t>
            </a:r>
            <a:r>
              <a:rPr lang="de-AT" dirty="0"/>
              <a:t>) </a:t>
            </a:r>
            <a:r>
              <a:rPr lang="de-AT" dirty="0" err="1"/>
              <a:t>possession</a:t>
            </a:r>
            <a:r>
              <a:rPr lang="de-AT" dirty="0"/>
              <a:t> </a:t>
            </a:r>
            <a:r>
              <a:rPr lang="de-AT" dirty="0" err="1"/>
              <a:t>into</a:t>
            </a:r>
            <a:r>
              <a:rPr lang="de-AT" dirty="0"/>
              <a:t> </a:t>
            </a:r>
            <a:r>
              <a:rPr lang="de-AT" dirty="0" err="1"/>
              <a:t>ownership</a:t>
            </a:r>
            <a:r>
              <a:rPr lang="de-AT" dirty="0"/>
              <a:t> / </a:t>
            </a:r>
            <a:r>
              <a:rPr lang="de-AT" b="1" dirty="0" err="1">
                <a:solidFill>
                  <a:srgbClr val="669900"/>
                </a:solidFill>
              </a:rPr>
              <a:t>separation</a:t>
            </a:r>
            <a:r>
              <a:rPr lang="de-AT" dirty="0"/>
              <a:t> of </a:t>
            </a:r>
            <a:r>
              <a:rPr lang="de-AT" dirty="0" err="1"/>
              <a:t>concepts</a:t>
            </a:r>
            <a:r>
              <a:rPr lang="de-AT" dirty="0"/>
              <a:t> </a:t>
            </a:r>
            <a:r>
              <a:rPr lang="de-AT" b="1" dirty="0">
                <a:solidFill>
                  <a:srgbClr val="669900"/>
                </a:solidFill>
              </a:rPr>
              <a:t>of </a:t>
            </a:r>
            <a:r>
              <a:rPr lang="de-AT" b="1" dirty="0" err="1">
                <a:solidFill>
                  <a:srgbClr val="669900"/>
                </a:solidFill>
              </a:rPr>
              <a:t>possession</a:t>
            </a:r>
            <a:r>
              <a:rPr lang="de-AT" b="1" dirty="0">
                <a:solidFill>
                  <a:srgbClr val="669900"/>
                </a:solidFill>
              </a:rPr>
              <a:t> </a:t>
            </a:r>
            <a:r>
              <a:rPr lang="de-AT" b="1" dirty="0" err="1">
                <a:solidFill>
                  <a:srgbClr val="669900"/>
                </a:solidFill>
              </a:rPr>
              <a:t>and</a:t>
            </a:r>
            <a:r>
              <a:rPr lang="de-AT" b="1" dirty="0">
                <a:solidFill>
                  <a:srgbClr val="669900"/>
                </a:solidFill>
              </a:rPr>
              <a:t> </a:t>
            </a:r>
            <a:r>
              <a:rPr lang="de-AT" b="1" dirty="0" err="1">
                <a:solidFill>
                  <a:srgbClr val="669900"/>
                </a:solidFill>
              </a:rPr>
              <a:t>ownership</a:t>
            </a:r>
            <a:endParaRPr lang="de-AT" b="1" dirty="0">
              <a:solidFill>
                <a:srgbClr val="669900"/>
              </a:solidFill>
            </a:endParaRPr>
          </a:p>
          <a:p>
            <a:pPr lvl="3"/>
            <a:r>
              <a:rPr lang="de-AT" b="1" dirty="0" err="1">
                <a:solidFill>
                  <a:srgbClr val="669900"/>
                </a:solidFill>
              </a:rPr>
              <a:t>allowing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use</a:t>
            </a:r>
            <a:r>
              <a:rPr lang="de-AT" dirty="0"/>
              <a:t> (</a:t>
            </a:r>
            <a:r>
              <a:rPr lang="de-AT" b="1" dirty="0" err="1">
                <a:solidFill>
                  <a:srgbClr val="669900"/>
                </a:solidFill>
              </a:rPr>
              <a:t>possession</a:t>
            </a:r>
            <a:r>
              <a:rPr lang="de-AT" dirty="0"/>
              <a:t>) of </a:t>
            </a:r>
            <a:r>
              <a:rPr lang="de-AT" dirty="0" err="1"/>
              <a:t>property</a:t>
            </a:r>
            <a:r>
              <a:rPr lang="de-AT" dirty="0"/>
              <a:t> </a:t>
            </a:r>
            <a:r>
              <a:rPr lang="de-AT" b="1" dirty="0" err="1">
                <a:solidFill>
                  <a:srgbClr val="669900"/>
                </a:solidFill>
              </a:rPr>
              <a:t>to</a:t>
            </a:r>
            <a:r>
              <a:rPr lang="de-AT" b="1" dirty="0">
                <a:solidFill>
                  <a:srgbClr val="669900"/>
                </a:solidFill>
              </a:rPr>
              <a:t> </a:t>
            </a:r>
            <a:r>
              <a:rPr lang="de-AT" b="1" dirty="0" err="1">
                <a:solidFill>
                  <a:srgbClr val="669900"/>
                </a:solidFill>
              </a:rPr>
              <a:t>become</a:t>
            </a:r>
            <a:r>
              <a:rPr lang="de-AT" b="1" dirty="0">
                <a:solidFill>
                  <a:srgbClr val="669900"/>
                </a:solidFill>
              </a:rPr>
              <a:t> transferable</a:t>
            </a:r>
          </a:p>
          <a:p>
            <a:pPr lvl="3"/>
            <a:r>
              <a:rPr lang="de-AT" dirty="0"/>
              <a:t>in </a:t>
            </a:r>
            <a:r>
              <a:rPr lang="de-AT" dirty="0" err="1"/>
              <a:t>return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good</a:t>
            </a:r>
            <a:r>
              <a:rPr lang="de-AT" dirty="0"/>
              <a:t> (‚</a:t>
            </a:r>
            <a:r>
              <a:rPr lang="de-AT" dirty="0" err="1"/>
              <a:t>rents</a:t>
            </a:r>
            <a:r>
              <a:rPr lang="de-AT" dirty="0"/>
              <a:t>‘) </a:t>
            </a:r>
            <a:r>
              <a:rPr lang="de-AT" dirty="0" err="1"/>
              <a:t>and</a:t>
            </a:r>
            <a:r>
              <a:rPr lang="de-AT" dirty="0"/>
              <a:t> </a:t>
            </a:r>
            <a:r>
              <a:rPr lang="de-AT" dirty="0" err="1"/>
              <a:t>services</a:t>
            </a:r>
            <a:r>
              <a:rPr lang="de-AT" dirty="0"/>
              <a:t> (‚</a:t>
            </a:r>
            <a:r>
              <a:rPr lang="de-AT" dirty="0" err="1"/>
              <a:t>labour</a:t>
            </a:r>
            <a:r>
              <a:rPr lang="de-AT" dirty="0"/>
              <a:t>‘)</a:t>
            </a:r>
          </a:p>
          <a:p>
            <a:pPr lvl="2"/>
            <a:r>
              <a:rPr lang="de-AT" b="1" dirty="0" err="1">
                <a:solidFill>
                  <a:srgbClr val="669900"/>
                </a:solidFill>
              </a:rPr>
              <a:t>inheritability</a:t>
            </a:r>
            <a:r>
              <a:rPr lang="de-AT" dirty="0"/>
              <a:t> of </a:t>
            </a:r>
            <a:r>
              <a:rPr lang="de-AT" dirty="0" err="1"/>
              <a:t>ownership</a:t>
            </a:r>
            <a:r>
              <a:rPr lang="de-AT" dirty="0"/>
              <a:t> </a:t>
            </a:r>
            <a:r>
              <a:rPr lang="de-AT" dirty="0" err="1"/>
              <a:t>rights</a:t>
            </a:r>
            <a:endParaRPr lang="de-AT" dirty="0"/>
          </a:p>
          <a:p>
            <a:pPr lvl="3"/>
            <a:r>
              <a:rPr lang="de-AT" dirty="0" err="1"/>
              <a:t>within</a:t>
            </a:r>
            <a:r>
              <a:rPr lang="de-AT" dirty="0"/>
              <a:t> individual </a:t>
            </a:r>
            <a:r>
              <a:rPr lang="de-AT" dirty="0" err="1"/>
              <a:t>lineages</a:t>
            </a:r>
            <a:r>
              <a:rPr lang="de-AT" dirty="0"/>
              <a:t> of wider </a:t>
            </a:r>
            <a:r>
              <a:rPr lang="de-AT" dirty="0" err="1"/>
              <a:t>kin</a:t>
            </a:r>
            <a:r>
              <a:rPr lang="de-AT" dirty="0"/>
              <a:t>-groups / ‚</a:t>
            </a:r>
            <a:r>
              <a:rPr lang="de-AT" dirty="0" err="1"/>
              <a:t>households</a:t>
            </a:r>
            <a:r>
              <a:rPr lang="de-AT" dirty="0"/>
              <a:t>‘</a:t>
            </a:r>
          </a:p>
          <a:p>
            <a:pPr lvl="3"/>
            <a:r>
              <a:rPr lang="de-AT" dirty="0" err="1"/>
              <a:t>enabling</a:t>
            </a:r>
            <a:r>
              <a:rPr lang="de-AT" dirty="0"/>
              <a:t> </a:t>
            </a:r>
            <a:r>
              <a:rPr lang="de-AT" dirty="0" err="1"/>
              <a:t>emergence</a:t>
            </a:r>
            <a:r>
              <a:rPr lang="de-AT" dirty="0"/>
              <a:t> of ‚large </a:t>
            </a:r>
            <a:r>
              <a:rPr lang="de-AT" dirty="0" err="1"/>
              <a:t>estates</a:t>
            </a:r>
            <a:r>
              <a:rPr lang="de-AT" dirty="0"/>
              <a:t>‘ (</a:t>
            </a:r>
            <a:r>
              <a:rPr lang="de-AT" i="1" dirty="0" err="1"/>
              <a:t>law</a:t>
            </a:r>
            <a:r>
              <a:rPr lang="de-AT" i="1" dirty="0"/>
              <a:t> of </a:t>
            </a:r>
            <a:r>
              <a:rPr lang="de-AT" i="1" dirty="0" err="1"/>
              <a:t>increasing</a:t>
            </a:r>
            <a:r>
              <a:rPr lang="de-AT" i="1" dirty="0"/>
              <a:t> </a:t>
            </a:r>
            <a:r>
              <a:rPr lang="de-AT" i="1" dirty="0" err="1"/>
              <a:t>returns</a:t>
            </a:r>
            <a:r>
              <a:rPr lang="de-AT" dirty="0"/>
              <a:t>)</a:t>
            </a:r>
          </a:p>
          <a:p>
            <a:pPr lvl="2"/>
            <a:r>
              <a:rPr lang="de-AT" dirty="0" err="1"/>
              <a:t>emergence</a:t>
            </a:r>
            <a:r>
              <a:rPr lang="de-AT" dirty="0"/>
              <a:t> of a ‚</a:t>
            </a:r>
            <a:r>
              <a:rPr lang="de-AT" dirty="0" err="1"/>
              <a:t>stable</a:t>
            </a:r>
            <a:r>
              <a:rPr lang="de-AT" dirty="0"/>
              <a:t>‘ (</a:t>
            </a:r>
            <a:r>
              <a:rPr lang="de-AT" b="1" dirty="0" err="1">
                <a:solidFill>
                  <a:srgbClr val="669900"/>
                </a:solidFill>
              </a:rPr>
              <a:t>established</a:t>
            </a:r>
            <a:r>
              <a:rPr lang="de-AT" dirty="0"/>
              <a:t>) </a:t>
            </a:r>
            <a:r>
              <a:rPr lang="de-AT" b="1" dirty="0" err="1">
                <a:solidFill>
                  <a:srgbClr val="669900"/>
                </a:solidFill>
              </a:rPr>
              <a:t>social</a:t>
            </a:r>
            <a:r>
              <a:rPr lang="de-AT" b="1" dirty="0">
                <a:solidFill>
                  <a:srgbClr val="669900"/>
                </a:solidFill>
              </a:rPr>
              <a:t> </a:t>
            </a:r>
            <a:r>
              <a:rPr lang="de-AT" b="1" dirty="0" err="1">
                <a:solidFill>
                  <a:srgbClr val="669900"/>
                </a:solidFill>
              </a:rPr>
              <a:t>stratification</a:t>
            </a:r>
            <a:endParaRPr lang="de-AT" b="1" dirty="0">
              <a:solidFill>
                <a:srgbClr val="669900"/>
              </a:solidFill>
            </a:endParaRPr>
          </a:p>
          <a:p>
            <a:pPr lvl="3"/>
            <a:r>
              <a:rPr lang="de-AT" dirty="0" err="1"/>
              <a:t>based</a:t>
            </a:r>
            <a:r>
              <a:rPr lang="de-AT" dirty="0"/>
              <a:t> on ‚</a:t>
            </a:r>
            <a:r>
              <a:rPr lang="de-AT" dirty="0" err="1"/>
              <a:t>pedigree</a:t>
            </a:r>
            <a:r>
              <a:rPr lang="de-AT" dirty="0"/>
              <a:t>‘ </a:t>
            </a:r>
            <a:r>
              <a:rPr lang="de-AT" dirty="0" err="1"/>
              <a:t>and</a:t>
            </a:r>
            <a:r>
              <a:rPr lang="de-AT" dirty="0"/>
              <a:t> ‚</a:t>
            </a:r>
            <a:r>
              <a:rPr lang="de-AT" dirty="0" err="1"/>
              <a:t>clientage</a:t>
            </a:r>
            <a:r>
              <a:rPr lang="de-AT" dirty="0"/>
              <a:t>‘</a:t>
            </a:r>
          </a:p>
          <a:p>
            <a:pPr lvl="3"/>
            <a:r>
              <a:rPr lang="de-AT" dirty="0"/>
              <a:t>‚</a:t>
            </a:r>
            <a:r>
              <a:rPr lang="de-AT" dirty="0" err="1"/>
              <a:t>stackable</a:t>
            </a:r>
            <a:r>
              <a:rPr lang="de-AT" dirty="0"/>
              <a:t>‘: </a:t>
            </a:r>
            <a:r>
              <a:rPr lang="de-AT" dirty="0" err="1"/>
              <a:t>tenant</a:t>
            </a:r>
            <a:r>
              <a:rPr lang="de-AT" dirty="0"/>
              <a:t> </a:t>
            </a:r>
            <a:r>
              <a:rPr lang="de-AT" dirty="0" err="1"/>
              <a:t>borrows</a:t>
            </a:r>
            <a:r>
              <a:rPr lang="de-AT" dirty="0"/>
              <a:t> </a:t>
            </a:r>
            <a:r>
              <a:rPr lang="de-AT" dirty="0" err="1"/>
              <a:t>property</a:t>
            </a:r>
            <a:r>
              <a:rPr lang="de-AT" dirty="0"/>
              <a:t> from </a:t>
            </a:r>
            <a:r>
              <a:rPr lang="de-AT" dirty="0" err="1"/>
              <a:t>landowner</a:t>
            </a:r>
            <a:r>
              <a:rPr lang="de-AT" dirty="0"/>
              <a:t>, </a:t>
            </a:r>
            <a:r>
              <a:rPr lang="de-AT" dirty="0" err="1"/>
              <a:t>who</a:t>
            </a:r>
            <a:r>
              <a:rPr lang="de-AT" dirty="0"/>
              <a:t> </a:t>
            </a:r>
            <a:r>
              <a:rPr lang="de-AT" dirty="0" err="1"/>
              <a:t>borrows</a:t>
            </a:r>
            <a:r>
              <a:rPr lang="de-AT" dirty="0"/>
              <a:t> </a:t>
            </a:r>
            <a:r>
              <a:rPr lang="de-AT" dirty="0" err="1"/>
              <a:t>property</a:t>
            </a:r>
            <a:r>
              <a:rPr lang="de-AT" dirty="0"/>
              <a:t> from large </a:t>
            </a:r>
            <a:r>
              <a:rPr lang="de-AT" dirty="0" err="1"/>
              <a:t>estate</a:t>
            </a:r>
            <a:r>
              <a:rPr lang="de-AT" dirty="0"/>
              <a:t> </a:t>
            </a:r>
            <a:r>
              <a:rPr lang="de-AT" dirty="0" err="1"/>
              <a:t>owner</a:t>
            </a:r>
            <a:r>
              <a:rPr lang="de-AT" dirty="0"/>
              <a:t>, etc.</a:t>
            </a:r>
          </a:p>
          <a:p>
            <a:pPr lvl="1"/>
            <a:r>
              <a:rPr lang="de-AT" b="1" dirty="0" err="1">
                <a:solidFill>
                  <a:srgbClr val="669900"/>
                </a:solidFill>
              </a:rPr>
              <a:t>increases</a:t>
            </a:r>
            <a:r>
              <a:rPr lang="de-AT" b="1" dirty="0">
                <a:solidFill>
                  <a:srgbClr val="669900"/>
                </a:solidFill>
              </a:rPr>
              <a:t> </a:t>
            </a:r>
            <a:r>
              <a:rPr lang="de-AT" b="1" dirty="0" err="1">
                <a:solidFill>
                  <a:srgbClr val="669900"/>
                </a:solidFill>
              </a:rPr>
              <a:t>efficiency</a:t>
            </a:r>
            <a:r>
              <a:rPr lang="de-AT" b="1" dirty="0">
                <a:solidFill>
                  <a:srgbClr val="669900"/>
                </a:solidFill>
              </a:rPr>
              <a:t> of ‚private‘ </a:t>
            </a:r>
            <a:r>
              <a:rPr lang="de-AT" b="1" dirty="0" err="1">
                <a:solidFill>
                  <a:srgbClr val="669900"/>
                </a:solidFill>
              </a:rPr>
              <a:t>management</a:t>
            </a:r>
            <a:r>
              <a:rPr lang="de-AT" b="1" dirty="0">
                <a:solidFill>
                  <a:srgbClr val="669900"/>
                </a:solidFill>
              </a:rPr>
              <a:t> of </a:t>
            </a:r>
            <a:r>
              <a:rPr lang="de-AT" b="1" dirty="0" err="1">
                <a:solidFill>
                  <a:srgbClr val="669900"/>
                </a:solidFill>
              </a:rPr>
              <a:t>labour</a:t>
            </a:r>
            <a:endParaRPr lang="de-AT" b="1" dirty="0">
              <a:solidFill>
                <a:srgbClr val="669900"/>
              </a:solidFill>
            </a:endParaRPr>
          </a:p>
          <a:p>
            <a:pPr lvl="2"/>
            <a:r>
              <a:rPr lang="de-AT" dirty="0" err="1"/>
              <a:t>allowing</a:t>
            </a:r>
            <a:r>
              <a:rPr lang="de-AT" dirty="0"/>
              <a:t> (dominant) ‚</a:t>
            </a:r>
            <a:r>
              <a:rPr lang="de-AT" dirty="0" err="1"/>
              <a:t>households</a:t>
            </a:r>
            <a:r>
              <a:rPr lang="de-AT" dirty="0"/>
              <a:t>‘ </a:t>
            </a:r>
            <a:r>
              <a:rPr lang="de-AT" dirty="0" err="1"/>
              <a:t>to</a:t>
            </a:r>
            <a:r>
              <a:rPr lang="de-AT" dirty="0"/>
              <a:t> </a:t>
            </a:r>
            <a:r>
              <a:rPr lang="de-AT" dirty="0" err="1"/>
              <a:t>harness</a:t>
            </a:r>
            <a:r>
              <a:rPr lang="de-AT" dirty="0"/>
              <a:t> larger </a:t>
            </a:r>
            <a:r>
              <a:rPr lang="de-AT" dirty="0" err="1"/>
              <a:t>workforces</a:t>
            </a:r>
            <a:endParaRPr lang="de-AT" dirty="0"/>
          </a:p>
          <a:p>
            <a:pPr lvl="2"/>
            <a:r>
              <a:rPr lang="de-AT" dirty="0"/>
              <a:t>in </a:t>
            </a:r>
            <a:r>
              <a:rPr lang="de-AT" dirty="0" err="1"/>
              <a:t>pre-monetary</a:t>
            </a:r>
            <a:r>
              <a:rPr lang="de-AT" dirty="0"/>
              <a:t> </a:t>
            </a:r>
            <a:r>
              <a:rPr lang="de-AT" dirty="0" err="1"/>
              <a:t>economies</a:t>
            </a:r>
            <a:endParaRPr lang="de-AT" dirty="0"/>
          </a:p>
          <a:p>
            <a:pPr marL="514350" lvl="1" indent="0">
              <a:buNone/>
            </a:pPr>
            <a:r>
              <a:rPr lang="de-AT" dirty="0"/>
              <a:t>→ </a:t>
            </a:r>
            <a:r>
              <a:rPr lang="de-AT" dirty="0" err="1"/>
              <a:t>enabling</a:t>
            </a:r>
            <a:r>
              <a:rPr lang="de-AT" dirty="0"/>
              <a:t> the </a:t>
            </a:r>
            <a:r>
              <a:rPr lang="de-AT" b="1" dirty="0">
                <a:solidFill>
                  <a:srgbClr val="669900"/>
                </a:solidFill>
              </a:rPr>
              <a:t>‚</a:t>
            </a:r>
            <a:r>
              <a:rPr lang="de-AT" b="1" dirty="0" err="1">
                <a:solidFill>
                  <a:srgbClr val="669900"/>
                </a:solidFill>
              </a:rPr>
              <a:t>privatisation</a:t>
            </a:r>
            <a:r>
              <a:rPr lang="de-AT" b="1" dirty="0">
                <a:solidFill>
                  <a:srgbClr val="669900"/>
                </a:solidFill>
              </a:rPr>
              <a:t>‘ of </a:t>
            </a:r>
            <a:r>
              <a:rPr lang="de-AT" b="1" dirty="0" err="1">
                <a:solidFill>
                  <a:srgbClr val="669900"/>
                </a:solidFill>
              </a:rPr>
              <a:t>monumentality</a:t>
            </a:r>
            <a:endParaRPr lang="en-GB" b="1" dirty="0">
              <a:solidFill>
                <a:srgbClr val="66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576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Gradual </a:t>
            </a:r>
            <a:r>
              <a:rPr lang="de-AT" dirty="0" err="1"/>
              <a:t>local</a:t>
            </a:r>
            <a:r>
              <a:rPr lang="de-AT" dirty="0"/>
              <a:t> </a:t>
            </a:r>
            <a:r>
              <a:rPr lang="de-AT" dirty="0" err="1"/>
              <a:t>emergence</a:t>
            </a:r>
            <a:r>
              <a:rPr lang="de-AT" dirty="0"/>
              <a:t> of </a:t>
            </a:r>
            <a:r>
              <a:rPr lang="de-AT" dirty="0" err="1"/>
              <a:t>features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>
            <a:normAutofit lnSpcReduction="10000"/>
          </a:bodyPr>
          <a:lstStyle/>
          <a:p>
            <a:r>
              <a:rPr lang="en-GB" dirty="0"/>
              <a:t>These core features seem to emerge locally</a:t>
            </a:r>
          </a:p>
          <a:p>
            <a:pPr lvl="1"/>
            <a:r>
              <a:rPr lang="en-GB" dirty="0"/>
              <a:t>no ‚external‘ influence discernible</a:t>
            </a:r>
          </a:p>
          <a:p>
            <a:pPr lvl="2"/>
            <a:r>
              <a:rPr lang="en-GB" dirty="0"/>
              <a:t>virtually all ‚monumentalised‘ features develop out of indigenous (architectural) traditions</a:t>
            </a:r>
          </a:p>
          <a:p>
            <a:pPr lvl="2"/>
            <a:r>
              <a:rPr lang="en-GB" dirty="0"/>
              <a:t>in NW Wales, if at all, there is ‚Irish‘ influence</a:t>
            </a:r>
          </a:p>
          <a:p>
            <a:pPr lvl="3"/>
            <a:r>
              <a:rPr lang="en-GB" dirty="0"/>
              <a:t>part of the ‚Irish Sea‘ </a:t>
            </a:r>
            <a:r>
              <a:rPr lang="en-GB" dirty="0" err="1"/>
              <a:t>aceramic</a:t>
            </a:r>
            <a:r>
              <a:rPr lang="en-GB" dirty="0"/>
              <a:t> zone in Iron Age</a:t>
            </a:r>
          </a:p>
          <a:p>
            <a:pPr lvl="3"/>
            <a:r>
              <a:rPr lang="en-GB" dirty="0"/>
              <a:t>enclosures like Meillionydd as similar to EM Irish ‚ringforts‘ </a:t>
            </a:r>
            <a:br>
              <a:rPr lang="en-GB" dirty="0"/>
            </a:br>
            <a:r>
              <a:rPr lang="en-GB" dirty="0"/>
              <a:t>as to IA and RB British ‚enclosed homesteads‘</a:t>
            </a:r>
          </a:p>
          <a:p>
            <a:pPr lvl="1"/>
            <a:r>
              <a:rPr lang="en-GB" dirty="0"/>
              <a:t>and gradually, between MBA and EIA</a:t>
            </a:r>
          </a:p>
          <a:p>
            <a:pPr lvl="2"/>
            <a:r>
              <a:rPr lang="en-GB" dirty="0"/>
              <a:t>house-associated field boundaries from middle BA</a:t>
            </a:r>
          </a:p>
          <a:p>
            <a:pPr marL="1371600" lvl="3" indent="0">
              <a:buNone/>
            </a:pPr>
            <a:r>
              <a:rPr lang="en-GB" dirty="0"/>
              <a:t>→ emergence of (inheritable?) ‚private‘ possession of real estate</a:t>
            </a:r>
          </a:p>
          <a:p>
            <a:pPr lvl="3"/>
            <a:r>
              <a:rPr lang="en-GB" dirty="0"/>
              <a:t>roughly contemporary with loss of ‚communal‘ monumentality</a:t>
            </a:r>
          </a:p>
          <a:p>
            <a:pPr lvl="2"/>
            <a:r>
              <a:rPr lang="en-GB" dirty="0"/>
              <a:t>‚privatised‘ monumentality mainly around 1000-500 BC</a:t>
            </a:r>
          </a:p>
          <a:p>
            <a:pPr marL="1371600" lvl="3" indent="0">
              <a:buNone/>
            </a:pPr>
            <a:r>
              <a:rPr lang="en-GB" dirty="0"/>
              <a:t>→ emergence of (inheritable) ‘private’ ownership of real estate</a:t>
            </a:r>
          </a:p>
          <a:p>
            <a:pPr marL="1371600" lvl="3" indent="0">
              <a:buNone/>
            </a:pPr>
            <a:r>
              <a:rPr lang="en-GB" dirty="0"/>
              <a:t>→ emergence of possession transfer-based status distinctions</a:t>
            </a:r>
          </a:p>
        </p:txBody>
      </p:sp>
    </p:spTree>
    <p:extLst>
      <p:ext uri="{BB962C8B-B14F-4D97-AF65-F5344CB8AC3E}">
        <p14:creationId xmlns:p14="http://schemas.microsoft.com/office/powerpoint/2010/main" val="1446982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z="3600" dirty="0"/>
              <a:t>The </a:t>
            </a:r>
            <a:r>
              <a:rPr lang="de-AT" sz="3600" dirty="0" err="1"/>
              <a:t>sudden</a:t>
            </a:r>
            <a:r>
              <a:rPr lang="de-AT" sz="3600" dirty="0"/>
              <a:t> </a:t>
            </a:r>
            <a:r>
              <a:rPr lang="de-AT" sz="3600" dirty="0" err="1"/>
              <a:t>emergence</a:t>
            </a:r>
            <a:r>
              <a:rPr lang="de-AT" sz="3600" dirty="0"/>
              <a:t> of a </a:t>
            </a:r>
            <a:r>
              <a:rPr lang="de-AT" sz="3600" dirty="0" err="1"/>
              <a:t>new</a:t>
            </a:r>
            <a:r>
              <a:rPr lang="de-AT" sz="3600" dirty="0"/>
              <a:t> </a:t>
            </a:r>
            <a:r>
              <a:rPr lang="de-AT" sz="3600" dirty="0" err="1"/>
              <a:t>social</a:t>
            </a:r>
            <a:r>
              <a:rPr lang="de-AT" sz="3600" dirty="0"/>
              <a:t> </a:t>
            </a:r>
            <a:r>
              <a:rPr lang="de-AT" sz="3600" dirty="0" err="1"/>
              <a:t>order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>
            <a:normAutofit lnSpcReduction="10000"/>
          </a:bodyPr>
          <a:lstStyle/>
          <a:p>
            <a:r>
              <a:rPr lang="de-AT" dirty="0" err="1"/>
              <a:t>during</a:t>
            </a:r>
            <a:r>
              <a:rPr lang="de-AT" dirty="0"/>
              <a:t> LBA/EIA in </a:t>
            </a:r>
            <a:r>
              <a:rPr lang="de-AT" dirty="0" err="1"/>
              <a:t>Britain</a:t>
            </a:r>
            <a:endParaRPr lang="de-AT" dirty="0"/>
          </a:p>
          <a:p>
            <a:pPr lvl="1"/>
            <a:r>
              <a:rPr lang="de-AT" dirty="0" err="1"/>
              <a:t>inheritable</a:t>
            </a:r>
            <a:r>
              <a:rPr lang="de-AT" dirty="0"/>
              <a:t> </a:t>
            </a:r>
            <a:r>
              <a:rPr lang="de-AT" dirty="0" err="1"/>
              <a:t>ownership</a:t>
            </a:r>
            <a:r>
              <a:rPr lang="de-AT" dirty="0"/>
              <a:t> of real </a:t>
            </a:r>
            <a:r>
              <a:rPr lang="de-AT" dirty="0" err="1"/>
              <a:t>estate</a:t>
            </a:r>
            <a:r>
              <a:rPr lang="de-AT" dirty="0"/>
              <a:t> </a:t>
            </a:r>
            <a:r>
              <a:rPr lang="de-AT" dirty="0" err="1"/>
              <a:t>develops</a:t>
            </a:r>
            <a:endParaRPr lang="de-AT" dirty="0"/>
          </a:p>
          <a:p>
            <a:pPr lvl="1"/>
            <a:r>
              <a:rPr lang="de-AT" dirty="0" err="1"/>
              <a:t>within</a:t>
            </a:r>
            <a:r>
              <a:rPr lang="de-AT" dirty="0"/>
              <a:t> a </a:t>
            </a:r>
            <a:r>
              <a:rPr lang="de-AT" dirty="0" err="1"/>
              <a:t>mainly</a:t>
            </a:r>
            <a:r>
              <a:rPr lang="de-AT" dirty="0"/>
              <a:t> </a:t>
            </a:r>
            <a:r>
              <a:rPr lang="de-AT" dirty="0" err="1"/>
              <a:t>kin-based</a:t>
            </a:r>
            <a:r>
              <a:rPr lang="de-AT" dirty="0"/>
              <a:t> </a:t>
            </a:r>
            <a:r>
              <a:rPr lang="de-AT" dirty="0" err="1"/>
              <a:t>social</a:t>
            </a:r>
            <a:r>
              <a:rPr lang="de-AT" dirty="0"/>
              <a:t> </a:t>
            </a:r>
            <a:r>
              <a:rPr lang="de-AT" dirty="0" err="1"/>
              <a:t>organisation</a:t>
            </a:r>
            <a:endParaRPr lang="de-AT" dirty="0"/>
          </a:p>
          <a:p>
            <a:r>
              <a:rPr lang="de-AT" dirty="0" err="1"/>
              <a:t>leads</a:t>
            </a:r>
            <a:r>
              <a:rPr lang="de-AT" dirty="0"/>
              <a:t> </a:t>
            </a:r>
            <a:r>
              <a:rPr lang="de-AT" dirty="0" err="1"/>
              <a:t>to</a:t>
            </a:r>
            <a:r>
              <a:rPr lang="de-AT" dirty="0"/>
              <a:t> rapid </a:t>
            </a:r>
            <a:r>
              <a:rPr lang="de-AT" dirty="0" err="1"/>
              <a:t>process</a:t>
            </a:r>
            <a:r>
              <a:rPr lang="de-AT" dirty="0"/>
              <a:t> of </a:t>
            </a:r>
            <a:r>
              <a:rPr lang="de-AT" dirty="0" err="1"/>
              <a:t>societal</a:t>
            </a:r>
            <a:r>
              <a:rPr lang="de-AT" dirty="0"/>
              <a:t> </a:t>
            </a:r>
            <a:r>
              <a:rPr lang="de-AT" dirty="0" err="1"/>
              <a:t>transformation</a:t>
            </a:r>
            <a:endParaRPr lang="de-AT" dirty="0"/>
          </a:p>
          <a:p>
            <a:pPr lvl="1"/>
            <a:r>
              <a:rPr lang="de-AT" dirty="0"/>
              <a:t>on </a:t>
            </a:r>
            <a:r>
              <a:rPr lang="de-AT" dirty="0" err="1"/>
              <a:t>the</a:t>
            </a:r>
            <a:r>
              <a:rPr lang="de-AT" dirty="0"/>
              <a:t> </a:t>
            </a:r>
            <a:r>
              <a:rPr lang="de-AT" dirty="0" err="1"/>
              <a:t>Ll</a:t>
            </a:r>
            <a:r>
              <a:rPr lang="cy-GB" dirty="0" err="1"/>
              <a:t>ŷn</a:t>
            </a:r>
            <a:r>
              <a:rPr lang="cy-GB" dirty="0"/>
              <a:t>, </a:t>
            </a:r>
            <a:r>
              <a:rPr lang="cy-GB" dirty="0" err="1"/>
              <a:t>within</a:t>
            </a:r>
            <a:r>
              <a:rPr lang="cy-GB" dirty="0"/>
              <a:t> c. 100-200 </a:t>
            </a:r>
            <a:r>
              <a:rPr lang="cy-GB" dirty="0" err="1"/>
              <a:t>years</a:t>
            </a:r>
            <a:r>
              <a:rPr lang="cy-GB" dirty="0"/>
              <a:t> </a:t>
            </a:r>
            <a:r>
              <a:rPr lang="cy-GB" dirty="0" err="1"/>
              <a:t>around</a:t>
            </a:r>
            <a:r>
              <a:rPr lang="cy-GB" dirty="0"/>
              <a:t> c. 600 BC</a:t>
            </a:r>
          </a:p>
          <a:p>
            <a:pPr lvl="2"/>
            <a:r>
              <a:rPr lang="cy-GB" dirty="0" err="1"/>
              <a:t>apparently</a:t>
            </a:r>
            <a:r>
              <a:rPr lang="cy-GB" dirty="0"/>
              <a:t> </a:t>
            </a:r>
            <a:r>
              <a:rPr lang="cy-GB" dirty="0" err="1"/>
              <a:t>simultaneously</a:t>
            </a:r>
            <a:r>
              <a:rPr lang="cy-GB" dirty="0"/>
              <a:t> at </a:t>
            </a:r>
            <a:r>
              <a:rPr lang="cy-GB" dirty="0" err="1"/>
              <a:t>several</a:t>
            </a:r>
            <a:r>
              <a:rPr lang="cy-GB" dirty="0"/>
              <a:t> </a:t>
            </a:r>
            <a:r>
              <a:rPr lang="cy-GB" dirty="0" err="1"/>
              <a:t>sites</a:t>
            </a:r>
            <a:endParaRPr lang="cy-GB" dirty="0"/>
          </a:p>
          <a:p>
            <a:pPr lvl="1"/>
            <a:r>
              <a:rPr lang="cy-GB" dirty="0" err="1"/>
              <a:t>new</a:t>
            </a:r>
            <a:r>
              <a:rPr lang="cy-GB" dirty="0"/>
              <a:t> </a:t>
            </a:r>
            <a:r>
              <a:rPr lang="cy-GB" dirty="0" err="1"/>
              <a:t>social</a:t>
            </a:r>
            <a:r>
              <a:rPr lang="cy-GB" dirty="0"/>
              <a:t> system </a:t>
            </a:r>
            <a:r>
              <a:rPr lang="cy-GB" dirty="0" err="1"/>
              <a:t>rapidly</a:t>
            </a:r>
            <a:r>
              <a:rPr lang="cy-GB" dirty="0"/>
              <a:t> </a:t>
            </a:r>
            <a:r>
              <a:rPr lang="cy-GB" dirty="0" err="1"/>
              <a:t>accepted</a:t>
            </a:r>
            <a:r>
              <a:rPr lang="cy-GB" dirty="0"/>
              <a:t> </a:t>
            </a:r>
            <a:r>
              <a:rPr lang="cy-GB" dirty="0" err="1"/>
              <a:t>and</a:t>
            </a:r>
            <a:r>
              <a:rPr lang="cy-GB" dirty="0"/>
              <a:t> </a:t>
            </a:r>
            <a:r>
              <a:rPr lang="cy-GB" dirty="0" err="1"/>
              <a:t>embedded</a:t>
            </a:r>
            <a:endParaRPr lang="cy-GB" dirty="0"/>
          </a:p>
          <a:p>
            <a:pPr lvl="2"/>
            <a:r>
              <a:rPr lang="cy-GB" dirty="0" err="1"/>
              <a:t>need</a:t>
            </a:r>
            <a:r>
              <a:rPr lang="cy-GB" dirty="0"/>
              <a:t> </a:t>
            </a:r>
            <a:r>
              <a:rPr lang="cy-GB" dirty="0" err="1"/>
              <a:t>for</a:t>
            </a:r>
            <a:r>
              <a:rPr lang="cy-GB" dirty="0"/>
              <a:t> AM </a:t>
            </a:r>
            <a:r>
              <a:rPr lang="cy-GB" dirty="0" err="1"/>
              <a:t>disappears</a:t>
            </a:r>
            <a:r>
              <a:rPr lang="cy-GB" dirty="0"/>
              <a:t> </a:t>
            </a:r>
            <a:r>
              <a:rPr lang="cy-GB" dirty="0" err="1"/>
              <a:t>on</a:t>
            </a:r>
            <a:r>
              <a:rPr lang="cy-GB" dirty="0"/>
              <a:t> Llŷn </a:t>
            </a:r>
            <a:r>
              <a:rPr lang="cy-GB" dirty="0" err="1"/>
              <a:t>within</a:t>
            </a:r>
            <a:r>
              <a:rPr lang="cy-GB" dirty="0"/>
              <a:t> a </a:t>
            </a:r>
            <a:r>
              <a:rPr lang="cy-GB" dirty="0" err="1"/>
              <a:t>few</a:t>
            </a:r>
            <a:r>
              <a:rPr lang="cy-GB" dirty="0"/>
              <a:t> </a:t>
            </a:r>
            <a:r>
              <a:rPr lang="cy-GB" dirty="0" err="1"/>
              <a:t>generations</a:t>
            </a:r>
            <a:endParaRPr lang="cy-GB" dirty="0"/>
          </a:p>
          <a:p>
            <a:r>
              <a:rPr lang="cy-GB" dirty="0" err="1"/>
              <a:t>becomes</a:t>
            </a:r>
            <a:r>
              <a:rPr lang="cy-GB" dirty="0"/>
              <a:t> long-term </a:t>
            </a:r>
            <a:r>
              <a:rPr lang="cy-GB" dirty="0" err="1"/>
              <a:t>stable</a:t>
            </a:r>
            <a:r>
              <a:rPr lang="cy-GB" dirty="0"/>
              <a:t> system</a:t>
            </a:r>
          </a:p>
          <a:p>
            <a:pPr lvl="1"/>
            <a:r>
              <a:rPr lang="cy-GB" dirty="0" err="1"/>
              <a:t>dominates</a:t>
            </a:r>
            <a:r>
              <a:rPr lang="cy-GB" dirty="0"/>
              <a:t> Western Europe </a:t>
            </a:r>
            <a:r>
              <a:rPr lang="cy-GB" dirty="0" err="1"/>
              <a:t>for</a:t>
            </a:r>
            <a:r>
              <a:rPr lang="cy-GB" dirty="0"/>
              <a:t> </a:t>
            </a:r>
            <a:r>
              <a:rPr lang="cy-GB" dirty="0" err="1"/>
              <a:t>next</a:t>
            </a:r>
            <a:r>
              <a:rPr lang="cy-GB" dirty="0"/>
              <a:t> c. 2 </a:t>
            </a:r>
            <a:r>
              <a:rPr lang="cy-GB" dirty="0" err="1"/>
              <a:t>millennia</a:t>
            </a:r>
            <a:endParaRPr lang="cy-GB" dirty="0"/>
          </a:p>
          <a:p>
            <a:pPr lvl="1"/>
            <a:r>
              <a:rPr lang="cy-GB" dirty="0" err="1"/>
              <a:t>in</a:t>
            </a:r>
            <a:r>
              <a:rPr lang="cy-GB" dirty="0"/>
              <a:t> Wales (</a:t>
            </a:r>
            <a:r>
              <a:rPr lang="cy-GB" dirty="0" err="1"/>
              <a:t>and</a:t>
            </a:r>
            <a:r>
              <a:rPr lang="cy-GB" dirty="0"/>
              <a:t> </a:t>
            </a:r>
            <a:r>
              <a:rPr lang="cy-GB" dirty="0" err="1"/>
              <a:t>Ireland</a:t>
            </a:r>
            <a:r>
              <a:rPr lang="cy-GB" dirty="0"/>
              <a:t> etc.), </a:t>
            </a:r>
            <a:r>
              <a:rPr lang="cy-GB" dirty="0" err="1"/>
              <a:t>this</a:t>
            </a:r>
            <a:r>
              <a:rPr lang="cy-GB" dirty="0"/>
              <a:t> </a:t>
            </a:r>
            <a:r>
              <a:rPr lang="cy-GB" dirty="0" err="1"/>
              <a:t>creates</a:t>
            </a:r>
            <a:r>
              <a:rPr lang="cy-GB" dirty="0"/>
              <a:t> the </a:t>
            </a:r>
            <a:r>
              <a:rPr lang="cy-GB" dirty="0" err="1"/>
              <a:t>kinds</a:t>
            </a:r>
            <a:r>
              <a:rPr lang="cy-GB" dirty="0"/>
              <a:t> of </a:t>
            </a:r>
            <a:r>
              <a:rPr lang="cy-GB" dirty="0" err="1"/>
              <a:t>societies</a:t>
            </a:r>
            <a:r>
              <a:rPr lang="cy-GB" dirty="0"/>
              <a:t> </a:t>
            </a:r>
            <a:r>
              <a:rPr lang="cy-GB" dirty="0" err="1"/>
              <a:t>later</a:t>
            </a:r>
            <a:r>
              <a:rPr lang="cy-GB" dirty="0"/>
              <a:t> </a:t>
            </a:r>
            <a:r>
              <a:rPr lang="cy-GB" dirty="0" err="1"/>
              <a:t>attested</a:t>
            </a:r>
            <a:r>
              <a:rPr lang="cy-GB" dirty="0"/>
              <a:t> </a:t>
            </a:r>
            <a:r>
              <a:rPr lang="cy-GB" dirty="0" err="1"/>
              <a:t>in</a:t>
            </a:r>
            <a:r>
              <a:rPr lang="cy-GB" dirty="0"/>
              <a:t> </a:t>
            </a:r>
            <a:r>
              <a:rPr lang="cy-GB" dirty="0" err="1"/>
              <a:t>medieval</a:t>
            </a:r>
            <a:r>
              <a:rPr lang="cy-GB" dirty="0"/>
              <a:t> </a:t>
            </a:r>
            <a:r>
              <a:rPr lang="cy-GB" dirty="0" err="1"/>
              <a:t>sources</a:t>
            </a:r>
            <a:r>
              <a:rPr lang="cy-GB" dirty="0"/>
              <a:t> 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049382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Thank</a:t>
            </a:r>
            <a:r>
              <a:rPr lang="de-AT" dirty="0"/>
              <a:t> </a:t>
            </a:r>
            <a:r>
              <a:rPr lang="de-AT" dirty="0" err="1"/>
              <a:t>you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your</a:t>
            </a:r>
            <a:r>
              <a:rPr lang="de-AT" dirty="0"/>
              <a:t> </a:t>
            </a:r>
            <a:r>
              <a:rPr lang="de-AT" dirty="0" err="1"/>
              <a:t>attention</a:t>
            </a:r>
            <a:r>
              <a:rPr lang="de-AT" dirty="0"/>
              <a:t>!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750" y="765175"/>
            <a:ext cx="5328394" cy="6092825"/>
          </a:xfrm>
        </p:spPr>
        <p:txBody>
          <a:bodyPr anchor="ctr">
            <a:normAutofit fontScale="85000" lnSpcReduction="20000"/>
          </a:bodyPr>
          <a:lstStyle/>
          <a:p>
            <a:r>
              <a:rPr lang="de-AT" sz="2800" dirty="0" err="1"/>
              <a:t>Cymr</a:t>
            </a:r>
            <a:r>
              <a:rPr lang="de-AT" sz="2800" dirty="0"/>
              <a:t>.</a:t>
            </a:r>
            <a:r>
              <a:rPr lang="de-AT" sz="4100" dirty="0"/>
              <a:t> </a:t>
            </a:r>
            <a:r>
              <a:rPr lang="de-AT" sz="4100" b="1" i="1" dirty="0" err="1">
                <a:solidFill>
                  <a:schemeClr val="accent1"/>
                </a:solidFill>
              </a:rPr>
              <a:t>llys</a:t>
            </a:r>
            <a:r>
              <a:rPr lang="de-AT" sz="4100" dirty="0"/>
              <a:t> = ‚</a:t>
            </a:r>
            <a:r>
              <a:rPr lang="de-AT" sz="4100" dirty="0" err="1"/>
              <a:t>court</a:t>
            </a:r>
            <a:r>
              <a:rPr lang="de-AT" sz="4100" dirty="0"/>
              <a:t>‘ </a:t>
            </a:r>
            <a:br>
              <a:rPr lang="de-AT" dirty="0"/>
            </a:br>
            <a:r>
              <a:rPr lang="de-AT" dirty="0"/>
              <a:t>(an </a:t>
            </a:r>
            <a:r>
              <a:rPr lang="de-AT" dirty="0" err="1"/>
              <a:t>enclosed</a:t>
            </a:r>
            <a:r>
              <a:rPr lang="de-AT" dirty="0"/>
              <a:t> </a:t>
            </a:r>
            <a:r>
              <a:rPr lang="de-AT" dirty="0" err="1"/>
              <a:t>space</a:t>
            </a:r>
            <a:r>
              <a:rPr lang="de-AT" dirty="0"/>
              <a:t>, </a:t>
            </a:r>
            <a:r>
              <a:rPr lang="de-AT" dirty="0" err="1"/>
              <a:t>particularly</a:t>
            </a:r>
            <a:r>
              <a:rPr lang="de-AT" dirty="0"/>
              <a:t> an </a:t>
            </a:r>
            <a:r>
              <a:rPr lang="de-AT" dirty="0" err="1"/>
              <a:t>enclosed</a:t>
            </a:r>
            <a:r>
              <a:rPr lang="de-AT" dirty="0"/>
              <a:t> </a:t>
            </a:r>
            <a:r>
              <a:rPr lang="de-AT" dirty="0" err="1"/>
              <a:t>settlement</a:t>
            </a:r>
            <a:r>
              <a:rPr lang="de-AT" dirty="0"/>
              <a:t>; of a </a:t>
            </a:r>
            <a:r>
              <a:rPr lang="de-AT" dirty="0" err="1"/>
              <a:t>nobleman</a:t>
            </a:r>
            <a:r>
              <a:rPr lang="de-AT" dirty="0"/>
              <a:t>, a </a:t>
            </a:r>
            <a:r>
              <a:rPr lang="de-AT" dirty="0" err="1"/>
              <a:t>church</a:t>
            </a:r>
            <a:r>
              <a:rPr lang="de-AT" dirty="0"/>
              <a:t>, </a:t>
            </a:r>
            <a:r>
              <a:rPr lang="de-AT" dirty="0" err="1"/>
              <a:t>or</a:t>
            </a:r>
            <a:r>
              <a:rPr lang="de-AT" dirty="0"/>
              <a:t> of </a:t>
            </a:r>
            <a:r>
              <a:rPr lang="de-AT" dirty="0" err="1"/>
              <a:t>law</a:t>
            </a:r>
            <a:r>
              <a:rPr lang="de-AT" dirty="0"/>
              <a:t>; </a:t>
            </a:r>
            <a:r>
              <a:rPr lang="de-AT" dirty="0" err="1"/>
              <a:t>especially</a:t>
            </a:r>
            <a:r>
              <a:rPr lang="de-AT" dirty="0"/>
              <a:t> </a:t>
            </a:r>
            <a:r>
              <a:rPr lang="de-AT" dirty="0" err="1"/>
              <a:t>the</a:t>
            </a:r>
            <a:r>
              <a:rPr lang="de-AT" dirty="0"/>
              <a:t> </a:t>
            </a:r>
            <a:r>
              <a:rPr lang="de-AT" dirty="0" err="1"/>
              <a:t>lowland</a:t>
            </a:r>
            <a:r>
              <a:rPr lang="de-AT" dirty="0"/>
              <a:t> </a:t>
            </a:r>
            <a:r>
              <a:rPr lang="de-AT" dirty="0" err="1"/>
              <a:t>residences</a:t>
            </a:r>
            <a:r>
              <a:rPr lang="de-AT" dirty="0"/>
              <a:t> of </a:t>
            </a:r>
            <a:r>
              <a:rPr lang="de-AT" dirty="0" err="1"/>
              <a:t>itinerary</a:t>
            </a:r>
            <a:r>
              <a:rPr lang="de-AT" dirty="0"/>
              <a:t> </a:t>
            </a:r>
            <a:r>
              <a:rPr lang="de-AT" dirty="0" err="1"/>
              <a:t>medieval</a:t>
            </a:r>
            <a:r>
              <a:rPr lang="de-AT" dirty="0"/>
              <a:t> Welsh </a:t>
            </a:r>
            <a:r>
              <a:rPr lang="de-AT" dirty="0" err="1"/>
              <a:t>princely</a:t>
            </a:r>
            <a:r>
              <a:rPr lang="de-AT" dirty="0"/>
              <a:t> </a:t>
            </a:r>
            <a:r>
              <a:rPr lang="de-AT" dirty="0" err="1"/>
              <a:t>courts</a:t>
            </a:r>
            <a:r>
              <a:rPr lang="de-AT" dirty="0"/>
              <a:t> – </a:t>
            </a:r>
            <a:r>
              <a:rPr lang="de-AT" dirty="0" err="1"/>
              <a:t>as</a:t>
            </a:r>
            <a:r>
              <a:rPr lang="de-AT" dirty="0"/>
              <a:t> </a:t>
            </a:r>
            <a:r>
              <a:rPr lang="de-AT" dirty="0" err="1"/>
              <a:t>opposed</a:t>
            </a:r>
            <a:r>
              <a:rPr lang="de-AT" dirty="0"/>
              <a:t> </a:t>
            </a:r>
            <a:r>
              <a:rPr lang="de-AT" dirty="0" err="1"/>
              <a:t>to</a:t>
            </a:r>
            <a:r>
              <a:rPr lang="de-AT" dirty="0"/>
              <a:t> </a:t>
            </a:r>
            <a:r>
              <a:rPr lang="de-AT" dirty="0" err="1"/>
              <a:t>their</a:t>
            </a:r>
            <a:r>
              <a:rPr lang="de-AT" dirty="0"/>
              <a:t> </a:t>
            </a:r>
            <a:r>
              <a:rPr lang="de-AT" dirty="0" err="1"/>
              <a:t>castles</a:t>
            </a:r>
            <a:r>
              <a:rPr lang="de-AT" dirty="0"/>
              <a:t>, </a:t>
            </a:r>
            <a:r>
              <a:rPr lang="de-AT" dirty="0" err="1"/>
              <a:t>which</a:t>
            </a:r>
            <a:r>
              <a:rPr lang="de-AT" dirty="0"/>
              <a:t> </a:t>
            </a:r>
            <a:r>
              <a:rPr lang="de-AT" dirty="0" err="1"/>
              <a:t>control</a:t>
            </a:r>
            <a:r>
              <a:rPr lang="de-AT" dirty="0"/>
              <a:t> </a:t>
            </a:r>
            <a:r>
              <a:rPr lang="de-AT" dirty="0" err="1"/>
              <a:t>access</a:t>
            </a:r>
            <a:r>
              <a:rPr lang="de-AT" dirty="0"/>
              <a:t> </a:t>
            </a:r>
            <a:r>
              <a:rPr lang="de-AT" dirty="0" err="1"/>
              <a:t>to</a:t>
            </a:r>
            <a:r>
              <a:rPr lang="de-AT" dirty="0"/>
              <a:t> </a:t>
            </a:r>
            <a:r>
              <a:rPr lang="de-AT" dirty="0" err="1"/>
              <a:t>the</a:t>
            </a:r>
            <a:r>
              <a:rPr lang="de-AT" dirty="0"/>
              <a:t> </a:t>
            </a:r>
            <a:r>
              <a:rPr lang="de-AT" dirty="0" err="1"/>
              <a:t>uplands</a:t>
            </a:r>
            <a:r>
              <a:rPr lang="de-AT" dirty="0"/>
              <a:t>)</a:t>
            </a:r>
          </a:p>
          <a:p>
            <a:pPr marL="0" indent="0">
              <a:buNone/>
            </a:pPr>
            <a:endParaRPr lang="de-AT" dirty="0"/>
          </a:p>
          <a:p>
            <a:r>
              <a:rPr lang="de-AT" sz="2800" dirty="0" err="1"/>
              <a:t>Cymr</a:t>
            </a:r>
            <a:r>
              <a:rPr lang="de-AT" sz="2800" dirty="0"/>
              <a:t>.</a:t>
            </a:r>
            <a:r>
              <a:rPr lang="de-AT" sz="4000" dirty="0"/>
              <a:t> </a:t>
            </a:r>
            <a:r>
              <a:rPr lang="de-AT" sz="4000" b="1" i="1" dirty="0" err="1">
                <a:solidFill>
                  <a:schemeClr val="accent1"/>
                </a:solidFill>
              </a:rPr>
              <a:t>henllys</a:t>
            </a:r>
            <a:r>
              <a:rPr lang="de-AT" sz="4000" dirty="0"/>
              <a:t> = ‚</a:t>
            </a:r>
            <a:r>
              <a:rPr lang="de-AT" sz="4000" dirty="0" err="1"/>
              <a:t>old</a:t>
            </a:r>
            <a:r>
              <a:rPr lang="de-AT" sz="4000" dirty="0"/>
              <a:t> </a:t>
            </a:r>
            <a:r>
              <a:rPr lang="de-AT" sz="4000" dirty="0" err="1"/>
              <a:t>court</a:t>
            </a:r>
            <a:r>
              <a:rPr lang="de-AT" sz="4000" dirty="0"/>
              <a:t>‘</a:t>
            </a:r>
            <a:br>
              <a:rPr lang="de-AT" sz="4000" dirty="0"/>
            </a:br>
            <a:r>
              <a:rPr lang="de-AT" dirty="0"/>
              <a:t>(</a:t>
            </a:r>
            <a:r>
              <a:rPr lang="de-AT" dirty="0" err="1"/>
              <a:t>remains</a:t>
            </a:r>
            <a:r>
              <a:rPr lang="de-AT" dirty="0"/>
              <a:t> of an </a:t>
            </a:r>
            <a:r>
              <a:rPr lang="de-AT" dirty="0" err="1"/>
              <a:t>embanked</a:t>
            </a:r>
            <a:r>
              <a:rPr lang="de-AT" dirty="0"/>
              <a:t> </a:t>
            </a:r>
            <a:r>
              <a:rPr lang="de-AT" dirty="0" err="1"/>
              <a:t>enclosure</a:t>
            </a:r>
            <a:r>
              <a:rPr lang="de-AT" dirty="0"/>
              <a:t>, </a:t>
            </a:r>
            <a:r>
              <a:rPr lang="de-AT" dirty="0" err="1"/>
              <a:t>often</a:t>
            </a:r>
            <a:r>
              <a:rPr lang="de-AT" dirty="0"/>
              <a:t> of LBA/IA/RB </a:t>
            </a:r>
            <a:r>
              <a:rPr lang="de-AT" dirty="0" err="1"/>
              <a:t>date</a:t>
            </a:r>
            <a:r>
              <a:rPr lang="de-AT" dirty="0"/>
              <a:t>; </a:t>
            </a:r>
            <a:r>
              <a:rPr lang="de-AT" dirty="0" err="1"/>
              <a:t>frequently</a:t>
            </a:r>
            <a:r>
              <a:rPr lang="de-AT" dirty="0"/>
              <a:t> </a:t>
            </a:r>
            <a:r>
              <a:rPr lang="de-AT" dirty="0" err="1"/>
              <a:t>found</a:t>
            </a:r>
            <a:r>
              <a:rPr lang="de-AT" dirty="0"/>
              <a:t> on large </a:t>
            </a:r>
            <a:r>
              <a:rPr lang="de-AT" dirty="0" err="1"/>
              <a:t>landed</a:t>
            </a:r>
            <a:r>
              <a:rPr lang="de-AT" dirty="0"/>
              <a:t> </a:t>
            </a:r>
            <a:r>
              <a:rPr lang="de-AT" dirty="0" err="1"/>
              <a:t>estates</a:t>
            </a:r>
            <a:r>
              <a:rPr lang="de-AT" dirty="0"/>
              <a:t>, </a:t>
            </a:r>
            <a:r>
              <a:rPr lang="de-AT" dirty="0" err="1"/>
              <a:t>often</a:t>
            </a:r>
            <a:r>
              <a:rPr lang="de-AT" dirty="0"/>
              <a:t> </a:t>
            </a:r>
            <a:r>
              <a:rPr lang="de-AT" dirty="0" err="1"/>
              <a:t>close</a:t>
            </a:r>
            <a:r>
              <a:rPr lang="de-AT" dirty="0"/>
              <a:t> </a:t>
            </a:r>
            <a:r>
              <a:rPr lang="de-AT" dirty="0" err="1"/>
              <a:t>to</a:t>
            </a:r>
            <a:r>
              <a:rPr lang="de-AT" dirty="0"/>
              <a:t> </a:t>
            </a:r>
            <a:r>
              <a:rPr lang="de-AT" dirty="0" err="1"/>
              <a:t>its</a:t>
            </a:r>
            <a:r>
              <a:rPr lang="de-AT" dirty="0"/>
              <a:t> </a:t>
            </a:r>
            <a:r>
              <a:rPr lang="de-AT" dirty="0" err="1"/>
              <a:t>medieval</a:t>
            </a:r>
            <a:r>
              <a:rPr lang="de-AT" dirty="0"/>
              <a:t> </a:t>
            </a:r>
            <a:r>
              <a:rPr lang="de-AT" dirty="0" err="1"/>
              <a:t>or</a:t>
            </a:r>
            <a:r>
              <a:rPr lang="de-AT" dirty="0"/>
              <a:t> </a:t>
            </a:r>
            <a:r>
              <a:rPr lang="de-AT" dirty="0" err="1"/>
              <a:t>early</a:t>
            </a:r>
            <a:r>
              <a:rPr lang="de-AT" dirty="0"/>
              <a:t> modern </a:t>
            </a:r>
            <a:r>
              <a:rPr lang="de-AT" dirty="0" err="1"/>
              <a:t>main</a:t>
            </a:r>
            <a:r>
              <a:rPr lang="de-AT" dirty="0"/>
              <a:t> </a:t>
            </a:r>
            <a:r>
              <a:rPr lang="de-AT" dirty="0" err="1"/>
              <a:t>residential</a:t>
            </a:r>
            <a:r>
              <a:rPr lang="de-AT" dirty="0"/>
              <a:t> </a:t>
            </a:r>
            <a:r>
              <a:rPr lang="de-AT" dirty="0" err="1"/>
              <a:t>building</a:t>
            </a:r>
            <a:r>
              <a:rPr lang="de-AT" dirty="0"/>
              <a:t>)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813" y="4375916"/>
            <a:ext cx="3102683" cy="20663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96137" y="6444044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i="1" dirty="0" err="1"/>
              <a:t>Castell</a:t>
            </a:r>
            <a:r>
              <a:rPr lang="de-AT" i="1" dirty="0"/>
              <a:t> </a:t>
            </a:r>
            <a:r>
              <a:rPr lang="de-AT" b="1" i="1" dirty="0" err="1">
                <a:solidFill>
                  <a:schemeClr val="accent1"/>
                </a:solidFill>
              </a:rPr>
              <a:t>Henllys</a:t>
            </a:r>
            <a:r>
              <a:rPr lang="de-AT" dirty="0"/>
              <a:t>, IA </a:t>
            </a:r>
            <a:r>
              <a:rPr lang="de-AT" dirty="0" err="1"/>
              <a:t>enclosure</a:t>
            </a:r>
            <a:endParaRPr lang="de-AT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764704"/>
            <a:ext cx="3096344" cy="271110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868144" y="3429000"/>
            <a:ext cx="31683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b="1" i="1" dirty="0" err="1">
                <a:solidFill>
                  <a:schemeClr val="accent1"/>
                </a:solidFill>
              </a:rPr>
              <a:t>Llys</a:t>
            </a:r>
            <a:r>
              <a:rPr lang="de-AT" i="1" dirty="0"/>
              <a:t> </a:t>
            </a:r>
            <a:r>
              <a:rPr lang="de-AT" i="1" dirty="0" err="1"/>
              <a:t>Rhosyr</a:t>
            </a:r>
            <a:r>
              <a:rPr lang="de-AT" dirty="0"/>
              <a:t>, </a:t>
            </a:r>
            <a:br>
              <a:rPr lang="de-AT" dirty="0"/>
            </a:br>
            <a:r>
              <a:rPr lang="de-AT" dirty="0"/>
              <a:t>11-13</a:t>
            </a:r>
            <a:r>
              <a:rPr lang="de-AT" baseline="30000" dirty="0"/>
              <a:t>th</a:t>
            </a:r>
            <a:r>
              <a:rPr lang="de-AT" dirty="0"/>
              <a:t> </a:t>
            </a:r>
            <a:r>
              <a:rPr lang="de-AT" dirty="0" err="1"/>
              <a:t>cent</a:t>
            </a:r>
            <a:r>
              <a:rPr lang="de-AT" dirty="0"/>
              <a:t>. AD </a:t>
            </a:r>
            <a:r>
              <a:rPr lang="de-AT" dirty="0" err="1"/>
              <a:t>court</a:t>
            </a:r>
            <a:r>
              <a:rPr lang="de-AT" dirty="0"/>
              <a:t> </a:t>
            </a:r>
            <a:br>
              <a:rPr lang="de-AT" dirty="0"/>
            </a:br>
            <a:r>
              <a:rPr lang="de-AT" dirty="0"/>
              <a:t>of </a:t>
            </a:r>
            <a:r>
              <a:rPr lang="de-AT" dirty="0" err="1"/>
              <a:t>the</a:t>
            </a:r>
            <a:r>
              <a:rPr lang="de-AT" dirty="0"/>
              <a:t> Princes of Gwynedd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54388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33544</TotalTime>
  <Words>1625</Words>
  <Application>Microsoft Office PowerPoint</Application>
  <PresentationFormat>On-screen Show (4:3)</PresentationFormat>
  <Paragraphs>221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Meillionydd...</vt:lpstr>
      <vt:lpstr>Very simplified: early Mediaeval Welsh societies</vt:lpstr>
      <vt:lpstr>Simplifying even further</vt:lpstr>
      <vt:lpstr>Pre-monetary economies and human labour</vt:lpstr>
      <vt:lpstr>Monumentality</vt:lpstr>
      <vt:lpstr>‚Communal‘ monumentality</vt:lpstr>
      <vt:lpstr>‚Privatising‘ monumentality</vt:lpstr>
      <vt:lpstr>Meillionydd: a case study</vt:lpstr>
      <vt:lpstr>Castell Odo: a direct parallel</vt:lpstr>
      <vt:lpstr>The Rise and Fall of the Lords of Meillionydd?</vt:lpstr>
      <vt:lpstr>The Rise and Fall of the Lords of Meillionydd?</vt:lpstr>
      <vt:lpstr>‚Faked‘ status vs. ancient pedigree</vt:lpstr>
      <vt:lpstr>Demonstrating ancient pedigree</vt:lpstr>
      <vt:lpstr>PowerPoint Presentation</vt:lpstr>
      <vt:lpstr>Gradual local emergence of features</vt:lpstr>
      <vt:lpstr>The sudden emergence of a new social order</vt:lpstr>
      <vt:lpstr>Thank you for your attention!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RAY</dc:creator>
  <cp:lastModifiedBy>Raimund Karl</cp:lastModifiedBy>
  <cp:revision>1200</cp:revision>
  <dcterms:created xsi:type="dcterms:W3CDTF">2011-04-08T07:03:20Z</dcterms:created>
  <dcterms:modified xsi:type="dcterms:W3CDTF">2019-07-25T08:09:00Z</dcterms:modified>
</cp:coreProperties>
</file>