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sldIdLst>
    <p:sldId id="256" r:id="rId2"/>
    <p:sldId id="257" r:id="rId3"/>
    <p:sldId id="273" r:id="rId4"/>
    <p:sldId id="262" r:id="rId5"/>
    <p:sldId id="258" r:id="rId6"/>
    <p:sldId id="259" r:id="rId7"/>
    <p:sldId id="271" r:id="rId8"/>
    <p:sldId id="263" r:id="rId9"/>
    <p:sldId id="264" r:id="rId10"/>
    <p:sldId id="266" r:id="rId11"/>
    <p:sldId id="269" r:id="rId12"/>
    <p:sldId id="267" r:id="rId13"/>
    <p:sldId id="272" r:id="rId14"/>
    <p:sldId id="268" r:id="rId15"/>
    <p:sldId id="27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BD8D928-1B09-41F8-BAA7-8397FDA61C6E}" v="5" dt="2023-05-20T13:34:34.43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0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fan Machura (Staff)" userId="3a9dfd97-83f7-49b2-b31f-b88ec0c5fac0" providerId="ADAL" clId="{DBD8D928-1B09-41F8-BAA7-8397FDA61C6E}"/>
    <pc:docChg chg="custSel modSld">
      <pc:chgData name="Stefan Machura (Staff)" userId="3a9dfd97-83f7-49b2-b31f-b88ec0c5fac0" providerId="ADAL" clId="{DBD8D928-1B09-41F8-BAA7-8397FDA61C6E}" dt="2023-05-20T13:39:10.925" v="46" actId="27636"/>
      <pc:docMkLst>
        <pc:docMk/>
      </pc:docMkLst>
      <pc:sldChg chg="modSp mod">
        <pc:chgData name="Stefan Machura (Staff)" userId="3a9dfd97-83f7-49b2-b31f-b88ec0c5fac0" providerId="ADAL" clId="{DBD8D928-1B09-41F8-BAA7-8397FDA61C6E}" dt="2023-05-20T13:36:28.735" v="32" actId="20577"/>
        <pc:sldMkLst>
          <pc:docMk/>
          <pc:sldMk cId="3116023479" sldId="259"/>
        </pc:sldMkLst>
        <pc:graphicFrameChg chg="mod modGraphic">
          <ac:chgData name="Stefan Machura (Staff)" userId="3a9dfd97-83f7-49b2-b31f-b88ec0c5fac0" providerId="ADAL" clId="{DBD8D928-1B09-41F8-BAA7-8397FDA61C6E}" dt="2023-05-20T13:36:28.735" v="32" actId="20577"/>
          <ac:graphicFrameMkLst>
            <pc:docMk/>
            <pc:sldMk cId="3116023479" sldId="259"/>
            <ac:graphicFrameMk id="7" creationId="{20E687E8-5EE0-4619-7B33-0E5095496EDC}"/>
          </ac:graphicFrameMkLst>
        </pc:graphicFrameChg>
      </pc:sldChg>
      <pc:sldChg chg="modSp mod">
        <pc:chgData name="Stefan Machura (Staff)" userId="3a9dfd97-83f7-49b2-b31f-b88ec0c5fac0" providerId="ADAL" clId="{DBD8D928-1B09-41F8-BAA7-8397FDA61C6E}" dt="2023-05-20T13:39:10.925" v="46" actId="27636"/>
        <pc:sldMkLst>
          <pc:docMk/>
          <pc:sldMk cId="2672864544" sldId="270"/>
        </pc:sldMkLst>
        <pc:spChg chg="mod">
          <ac:chgData name="Stefan Machura (Staff)" userId="3a9dfd97-83f7-49b2-b31f-b88ec0c5fac0" providerId="ADAL" clId="{DBD8D928-1B09-41F8-BAA7-8397FDA61C6E}" dt="2023-05-20T13:38:41.761" v="37" actId="14100"/>
          <ac:spMkLst>
            <pc:docMk/>
            <pc:sldMk cId="2672864544" sldId="270"/>
            <ac:spMk id="2" creationId="{DD903CFF-7E6F-816D-5726-CBAD8C8F9D4A}"/>
          </ac:spMkLst>
        </pc:spChg>
        <pc:spChg chg="mod">
          <ac:chgData name="Stefan Machura (Staff)" userId="3a9dfd97-83f7-49b2-b31f-b88ec0c5fac0" providerId="ADAL" clId="{DBD8D928-1B09-41F8-BAA7-8397FDA61C6E}" dt="2023-05-20T13:39:10.925" v="46" actId="27636"/>
          <ac:spMkLst>
            <pc:docMk/>
            <pc:sldMk cId="2672864544" sldId="270"/>
            <ac:spMk id="3" creationId="{4029D2DE-2879-3B76-BA2D-5E2A6A160727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07CD3A0-4973-4747-9ACD-557A7A6C82EB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AA244BC7-8B3A-4A40-9B26-07B5AEA88583}">
      <dgm:prSet/>
      <dgm:spPr/>
      <dgm:t>
        <a:bodyPr/>
        <a:lstStyle/>
        <a:p>
          <a:r>
            <a:rPr lang="de-DE"/>
            <a:t>The lay judge is a citizen of Europe.</a:t>
          </a:r>
          <a:endParaRPr lang="en-US"/>
        </a:p>
      </dgm:t>
    </dgm:pt>
    <dgm:pt modelId="{B27B87B9-9E6E-4063-8D4F-2D901835B7CD}" type="parTrans" cxnId="{31C10732-826E-4C0E-B6C8-3E844CA77F33}">
      <dgm:prSet/>
      <dgm:spPr/>
      <dgm:t>
        <a:bodyPr/>
        <a:lstStyle/>
        <a:p>
          <a:endParaRPr lang="en-US"/>
        </a:p>
      </dgm:t>
    </dgm:pt>
    <dgm:pt modelId="{1FE5EA88-874D-407B-BAB5-442A4F714D63}" type="sibTrans" cxnId="{31C10732-826E-4C0E-B6C8-3E844CA77F33}">
      <dgm:prSet/>
      <dgm:spPr/>
      <dgm:t>
        <a:bodyPr/>
        <a:lstStyle/>
        <a:p>
          <a:endParaRPr lang="en-US"/>
        </a:p>
      </dgm:t>
    </dgm:pt>
    <dgm:pt modelId="{1E4965B9-1A8D-419B-9624-2EE448D07F35}">
      <dgm:prSet/>
      <dgm:spPr/>
      <dgm:t>
        <a:bodyPr/>
        <a:lstStyle/>
        <a:p>
          <a:r>
            <a:rPr lang="de-DE"/>
            <a:t>Although not existentially threatened, lay participation waxes and wanes.</a:t>
          </a:r>
          <a:endParaRPr lang="en-US"/>
        </a:p>
      </dgm:t>
    </dgm:pt>
    <dgm:pt modelId="{7BA7A318-29F6-4E40-9B75-AFD9488FD941}" type="parTrans" cxnId="{C5CF8D0D-56C1-44E2-AB3A-4A7C1417C23D}">
      <dgm:prSet/>
      <dgm:spPr/>
      <dgm:t>
        <a:bodyPr/>
        <a:lstStyle/>
        <a:p>
          <a:endParaRPr lang="en-US"/>
        </a:p>
      </dgm:t>
    </dgm:pt>
    <dgm:pt modelId="{C83E0F36-7D44-4527-A2BD-ABCCC2EB4EDE}" type="sibTrans" cxnId="{C5CF8D0D-56C1-44E2-AB3A-4A7C1417C23D}">
      <dgm:prSet/>
      <dgm:spPr/>
      <dgm:t>
        <a:bodyPr/>
        <a:lstStyle/>
        <a:p>
          <a:endParaRPr lang="en-US"/>
        </a:p>
      </dgm:t>
    </dgm:pt>
    <dgm:pt modelId="{8A95AA06-5DB4-40A5-983F-902D372222DD}" type="pres">
      <dgm:prSet presAssocID="{F07CD3A0-4973-4747-9ACD-557A7A6C82EB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9F20F6F9-D1BC-4EA4-B872-2F98A4BA0007}" type="pres">
      <dgm:prSet presAssocID="{AA244BC7-8B3A-4A40-9B26-07B5AEA88583}" presName="hierRoot1" presStyleCnt="0"/>
      <dgm:spPr/>
    </dgm:pt>
    <dgm:pt modelId="{FB5E9D9B-6B6D-4CBA-9360-855ACB7CA48B}" type="pres">
      <dgm:prSet presAssocID="{AA244BC7-8B3A-4A40-9B26-07B5AEA88583}" presName="composite" presStyleCnt="0"/>
      <dgm:spPr/>
    </dgm:pt>
    <dgm:pt modelId="{76523434-10CB-4E14-AE2D-216CB35727DE}" type="pres">
      <dgm:prSet presAssocID="{AA244BC7-8B3A-4A40-9B26-07B5AEA88583}" presName="background" presStyleLbl="node0" presStyleIdx="0" presStyleCnt="2"/>
      <dgm:spPr/>
    </dgm:pt>
    <dgm:pt modelId="{73647719-3BE2-4331-982F-0961A0586723}" type="pres">
      <dgm:prSet presAssocID="{AA244BC7-8B3A-4A40-9B26-07B5AEA88583}" presName="text" presStyleLbl="fgAcc0" presStyleIdx="0" presStyleCnt="2">
        <dgm:presLayoutVars>
          <dgm:chPref val="3"/>
        </dgm:presLayoutVars>
      </dgm:prSet>
      <dgm:spPr/>
    </dgm:pt>
    <dgm:pt modelId="{C1CE0A76-EFDE-4A46-8E62-C1B4E69B70EC}" type="pres">
      <dgm:prSet presAssocID="{AA244BC7-8B3A-4A40-9B26-07B5AEA88583}" presName="hierChild2" presStyleCnt="0"/>
      <dgm:spPr/>
    </dgm:pt>
    <dgm:pt modelId="{787A361C-603B-444E-B70D-B3E24A6F665A}" type="pres">
      <dgm:prSet presAssocID="{1E4965B9-1A8D-419B-9624-2EE448D07F35}" presName="hierRoot1" presStyleCnt="0"/>
      <dgm:spPr/>
    </dgm:pt>
    <dgm:pt modelId="{19907D32-8F3A-4781-81D0-576AFA05B623}" type="pres">
      <dgm:prSet presAssocID="{1E4965B9-1A8D-419B-9624-2EE448D07F35}" presName="composite" presStyleCnt="0"/>
      <dgm:spPr/>
    </dgm:pt>
    <dgm:pt modelId="{ACA82BFE-1C7B-4644-B013-5E5937011E28}" type="pres">
      <dgm:prSet presAssocID="{1E4965B9-1A8D-419B-9624-2EE448D07F35}" presName="background" presStyleLbl="node0" presStyleIdx="1" presStyleCnt="2"/>
      <dgm:spPr/>
    </dgm:pt>
    <dgm:pt modelId="{F48DAE69-B4E0-4391-BA37-07C2638E929C}" type="pres">
      <dgm:prSet presAssocID="{1E4965B9-1A8D-419B-9624-2EE448D07F35}" presName="text" presStyleLbl="fgAcc0" presStyleIdx="1" presStyleCnt="2">
        <dgm:presLayoutVars>
          <dgm:chPref val="3"/>
        </dgm:presLayoutVars>
      </dgm:prSet>
      <dgm:spPr/>
    </dgm:pt>
    <dgm:pt modelId="{D83F4C37-5B55-4D4D-81E2-B889C1B7A245}" type="pres">
      <dgm:prSet presAssocID="{1E4965B9-1A8D-419B-9624-2EE448D07F35}" presName="hierChild2" presStyleCnt="0"/>
      <dgm:spPr/>
    </dgm:pt>
  </dgm:ptLst>
  <dgm:cxnLst>
    <dgm:cxn modelId="{C5CF8D0D-56C1-44E2-AB3A-4A7C1417C23D}" srcId="{F07CD3A0-4973-4747-9ACD-557A7A6C82EB}" destId="{1E4965B9-1A8D-419B-9624-2EE448D07F35}" srcOrd="1" destOrd="0" parTransId="{7BA7A318-29F6-4E40-9B75-AFD9488FD941}" sibTransId="{C83E0F36-7D44-4527-A2BD-ABCCC2EB4EDE}"/>
    <dgm:cxn modelId="{95620717-888F-4163-A5A1-C6FC99C561CF}" type="presOf" srcId="{AA244BC7-8B3A-4A40-9B26-07B5AEA88583}" destId="{73647719-3BE2-4331-982F-0961A0586723}" srcOrd="0" destOrd="0" presId="urn:microsoft.com/office/officeart/2005/8/layout/hierarchy1"/>
    <dgm:cxn modelId="{31C10732-826E-4C0E-B6C8-3E844CA77F33}" srcId="{F07CD3A0-4973-4747-9ACD-557A7A6C82EB}" destId="{AA244BC7-8B3A-4A40-9B26-07B5AEA88583}" srcOrd="0" destOrd="0" parTransId="{B27B87B9-9E6E-4063-8D4F-2D901835B7CD}" sibTransId="{1FE5EA88-874D-407B-BAB5-442A4F714D63}"/>
    <dgm:cxn modelId="{D309F57D-F6E5-4815-8CC6-B299F6E6C01E}" type="presOf" srcId="{1E4965B9-1A8D-419B-9624-2EE448D07F35}" destId="{F48DAE69-B4E0-4391-BA37-07C2638E929C}" srcOrd="0" destOrd="0" presId="urn:microsoft.com/office/officeart/2005/8/layout/hierarchy1"/>
    <dgm:cxn modelId="{981F54A9-B7BD-4292-945F-B7AE81463748}" type="presOf" srcId="{F07CD3A0-4973-4747-9ACD-557A7A6C82EB}" destId="{8A95AA06-5DB4-40A5-983F-902D372222DD}" srcOrd="0" destOrd="0" presId="urn:microsoft.com/office/officeart/2005/8/layout/hierarchy1"/>
    <dgm:cxn modelId="{16C23E05-B65A-478E-9F94-C80DEED37039}" type="presParOf" srcId="{8A95AA06-5DB4-40A5-983F-902D372222DD}" destId="{9F20F6F9-D1BC-4EA4-B872-2F98A4BA0007}" srcOrd="0" destOrd="0" presId="urn:microsoft.com/office/officeart/2005/8/layout/hierarchy1"/>
    <dgm:cxn modelId="{D50B39E0-3DFA-419B-8077-655265975B4D}" type="presParOf" srcId="{9F20F6F9-D1BC-4EA4-B872-2F98A4BA0007}" destId="{FB5E9D9B-6B6D-4CBA-9360-855ACB7CA48B}" srcOrd="0" destOrd="0" presId="urn:microsoft.com/office/officeart/2005/8/layout/hierarchy1"/>
    <dgm:cxn modelId="{E79FC2CE-1E4E-4498-9B0A-FE19F5B63B37}" type="presParOf" srcId="{FB5E9D9B-6B6D-4CBA-9360-855ACB7CA48B}" destId="{76523434-10CB-4E14-AE2D-216CB35727DE}" srcOrd="0" destOrd="0" presId="urn:microsoft.com/office/officeart/2005/8/layout/hierarchy1"/>
    <dgm:cxn modelId="{31319B68-6B10-4059-B172-C0AEDC4A055C}" type="presParOf" srcId="{FB5E9D9B-6B6D-4CBA-9360-855ACB7CA48B}" destId="{73647719-3BE2-4331-982F-0961A0586723}" srcOrd="1" destOrd="0" presId="urn:microsoft.com/office/officeart/2005/8/layout/hierarchy1"/>
    <dgm:cxn modelId="{D1F88CF4-1C18-4FB9-AADC-9F5C4781201C}" type="presParOf" srcId="{9F20F6F9-D1BC-4EA4-B872-2F98A4BA0007}" destId="{C1CE0A76-EFDE-4A46-8E62-C1B4E69B70EC}" srcOrd="1" destOrd="0" presId="urn:microsoft.com/office/officeart/2005/8/layout/hierarchy1"/>
    <dgm:cxn modelId="{CE73163C-57C8-4A54-B859-7A7174451FAB}" type="presParOf" srcId="{8A95AA06-5DB4-40A5-983F-902D372222DD}" destId="{787A361C-603B-444E-B70D-B3E24A6F665A}" srcOrd="1" destOrd="0" presId="urn:microsoft.com/office/officeart/2005/8/layout/hierarchy1"/>
    <dgm:cxn modelId="{70E88141-3C67-44EF-A1D7-83CC5C9BF426}" type="presParOf" srcId="{787A361C-603B-444E-B70D-B3E24A6F665A}" destId="{19907D32-8F3A-4781-81D0-576AFA05B623}" srcOrd="0" destOrd="0" presId="urn:microsoft.com/office/officeart/2005/8/layout/hierarchy1"/>
    <dgm:cxn modelId="{5A0C4F2E-F618-45D1-B645-21AC41D82376}" type="presParOf" srcId="{19907D32-8F3A-4781-81D0-576AFA05B623}" destId="{ACA82BFE-1C7B-4644-B013-5E5937011E28}" srcOrd="0" destOrd="0" presId="urn:microsoft.com/office/officeart/2005/8/layout/hierarchy1"/>
    <dgm:cxn modelId="{B5BC8CC7-7E23-461B-BB07-5CBD5ADAE748}" type="presParOf" srcId="{19907D32-8F3A-4781-81D0-576AFA05B623}" destId="{F48DAE69-B4E0-4391-BA37-07C2638E929C}" srcOrd="1" destOrd="0" presId="urn:microsoft.com/office/officeart/2005/8/layout/hierarchy1"/>
    <dgm:cxn modelId="{F7189ADF-C5B5-4820-A41D-E893A9B65026}" type="presParOf" srcId="{787A361C-603B-444E-B70D-B3E24A6F665A}" destId="{D83F4C37-5B55-4D4D-81E2-B889C1B7A245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523434-10CB-4E14-AE2D-216CB35727DE}">
      <dsp:nvSpPr>
        <dsp:cNvPr id="0" name=""/>
        <dsp:cNvSpPr/>
      </dsp:nvSpPr>
      <dsp:spPr>
        <a:xfrm>
          <a:off x="1158" y="457996"/>
          <a:ext cx="4064731" cy="25811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647719-3BE2-4331-982F-0961A0586723}">
      <dsp:nvSpPr>
        <dsp:cNvPr id="0" name=""/>
        <dsp:cNvSpPr/>
      </dsp:nvSpPr>
      <dsp:spPr>
        <a:xfrm>
          <a:off x="452794" y="887051"/>
          <a:ext cx="4064731" cy="25811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100" kern="1200"/>
            <a:t>The lay judge is a citizen of Europe.</a:t>
          </a:r>
          <a:endParaRPr lang="en-US" sz="3100" kern="1200"/>
        </a:p>
      </dsp:txBody>
      <dsp:txXfrm>
        <a:off x="528392" y="962649"/>
        <a:ext cx="3913535" cy="2429908"/>
      </dsp:txXfrm>
    </dsp:sp>
    <dsp:sp modelId="{ACA82BFE-1C7B-4644-B013-5E5937011E28}">
      <dsp:nvSpPr>
        <dsp:cNvPr id="0" name=""/>
        <dsp:cNvSpPr/>
      </dsp:nvSpPr>
      <dsp:spPr>
        <a:xfrm>
          <a:off x="4969163" y="457996"/>
          <a:ext cx="4064731" cy="25811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8DAE69-B4E0-4391-BA37-07C2638E929C}">
      <dsp:nvSpPr>
        <dsp:cNvPr id="0" name=""/>
        <dsp:cNvSpPr/>
      </dsp:nvSpPr>
      <dsp:spPr>
        <a:xfrm>
          <a:off x="5420800" y="887051"/>
          <a:ext cx="4064731" cy="25811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100" kern="1200"/>
            <a:t>Although not existentially threatened, lay participation waxes and wanes.</a:t>
          </a:r>
          <a:endParaRPr lang="en-US" sz="3100" kern="1200"/>
        </a:p>
      </dsp:txBody>
      <dsp:txXfrm>
        <a:off x="5496398" y="962649"/>
        <a:ext cx="3913535" cy="24299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03645-DCFE-47FC-8A66-F9A45A422E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21150" y="1247140"/>
            <a:ext cx="7891760" cy="3450844"/>
          </a:xfrm>
        </p:spPr>
        <p:txBody>
          <a:bodyPr anchor="t"/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D509FA-7BD7-4D45-998F-0E43038F17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21150" y="4818126"/>
            <a:ext cx="7891760" cy="1268984"/>
          </a:xfrm>
        </p:spPr>
        <p:txBody>
          <a:bodyPr anchor="b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D03A0B2-4A2F-D846-A5E6-FB7CB9A031F7}"/>
              </a:ext>
            </a:extLst>
          </p:cNvPr>
          <p:cNvSpPr/>
          <p:nvPr/>
        </p:nvSpPr>
        <p:spPr>
          <a:xfrm>
            <a:off x="1" y="1375492"/>
            <a:ext cx="2770698" cy="5482505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F573F1D-73A7-FB41-BCAD-FC9AA7DEF4F5}"/>
              </a:ext>
            </a:extLst>
          </p:cNvPr>
          <p:cNvSpPr/>
          <p:nvPr/>
        </p:nvSpPr>
        <p:spPr>
          <a:xfrm>
            <a:off x="0" y="-3"/>
            <a:ext cx="1373567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CFA51C-E4FE-4BF2-A2DD-E32DE57D8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1449AA12-8195-4182-A7AC-2E7E59DFBDAF}" type="datetimeFigureOut">
              <a:rPr lang="en-US" smtClean="0"/>
              <a:pPr algn="r"/>
              <a:t>5/20/2023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A438448-FC2D-4A2F-B7C0-04AC50311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21150" y="6292850"/>
            <a:ext cx="4114800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3B07C67E-EAD9-47D8-9559-4E091BC03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5444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BC5DD8-8608-4B55-96D8-0AB848C02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A3CC0B-7B21-422D-937D-FBD49EE939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A0EAFA-89BC-43E9-8EB9-B6B3CD136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5/20/2023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850944-70C2-487F-A102-58CDFB94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77B7B8-A972-455E-9D8C-9B8026A53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CCC95119-6D9D-3542-9E0E-4171B33DC9CA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EFC92F19-7317-314C-81B7-43B8B687F4E4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4083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087F2-AA0E-4F0C-9AD6-235302157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1150" y="1251674"/>
            <a:ext cx="7891760" cy="2914688"/>
          </a:xfrm>
        </p:spPr>
        <p:txBody>
          <a:bodyPr anchor="t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937807-96B8-4061-A845-1287216BF5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21150" y="4818126"/>
            <a:ext cx="7891760" cy="1271524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2AF346-9503-4767-BCB4-84B823E27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5/20/2023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59605B-A39D-4BEE-B46F-16CF13FA0B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21150" y="6292850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75834A-942D-410B-A430-43F9E01FC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AD199D5-C485-D449-9804-F755E0907B51}"/>
              </a:ext>
            </a:extLst>
          </p:cNvPr>
          <p:cNvSpPr/>
          <p:nvPr/>
        </p:nvSpPr>
        <p:spPr>
          <a:xfrm>
            <a:off x="1" y="1375492"/>
            <a:ext cx="2770698" cy="5482505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290D1A7-C550-2540-86C9-EB0FB2EB2E71}"/>
              </a:ext>
            </a:extLst>
          </p:cNvPr>
          <p:cNvSpPr/>
          <p:nvPr/>
        </p:nvSpPr>
        <p:spPr>
          <a:xfrm>
            <a:off x="0" y="-3"/>
            <a:ext cx="1373567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2731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FCAD2-C321-4E81-AEBE-696A90E2D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710" y="455362"/>
            <a:ext cx="9486690" cy="15504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F20CD1-0E09-4415-911C-0F5B7341DD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87709" y="2160016"/>
            <a:ext cx="4425437" cy="392709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963EDD-031A-49CA-9130-067550BD0D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48963" y="2160016"/>
            <a:ext cx="4425437" cy="39270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808E79-A0BE-49F3-AE92-7EE5CC78F1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5/20/2023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98B87C-BF1E-47CF-9A4E-FD4BE32C0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C06E71-46F6-469C-A9CA-E707EBE51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52659F6-6B3B-A545-A45F-FAD238210D47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80637F8-15DE-2240-8BF8-D6E57A337B1A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260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53B26D-64DE-4314-8BD2-25FD618FB4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1056" y="457200"/>
            <a:ext cx="9521854" cy="15544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D77613-5CEE-4B05-A937-CD43EAAABF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91057" y="2165086"/>
            <a:ext cx="4425696" cy="823912"/>
          </a:xfrm>
        </p:spPr>
        <p:txBody>
          <a:bodyPr anchor="b">
            <a:norm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3E4779-3B5A-4993-9C7F-FB19F1633F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91056" y="2988998"/>
            <a:ext cx="4425697" cy="309811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51081A-685C-4C18-9AE9-425106A02F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87214" y="2165086"/>
            <a:ext cx="4425696" cy="823912"/>
          </a:xfrm>
        </p:spPr>
        <p:txBody>
          <a:bodyPr anchor="b">
            <a:norm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780F424-FE3A-4B7D-B60C-7AEA2118A5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687214" y="2988998"/>
            <a:ext cx="4425696" cy="309811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64D2A96-CD7D-41BC-BDBE-5E29B7C0B3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5/20/2023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D1471D-6DDE-4E56-84E9-48136966A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A3F451-CF28-4F57-B844-52A665440A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D1FA03E-7A83-AB41-BB4B-25B04946559A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7702630-3C98-A142-9D04-1D852974DC26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6160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322D7A-4502-49C3-BAFB-6D46F7A2E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AB67EE-A167-43D1-9C58-7B736CF28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5/20/2023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5605B7-599B-450E-9E8D-2A9AE3F30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5BD2B1-8C5F-430B-A0F2-CD5281AB7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DBA877B-B45A-BD48-8FC8-E752E7D7174F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F3343D-2AFA-B544-B40A-315F5EC680B6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578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308016-71BA-4CD3-918D-51613F7F4D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5/20/2023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B24F46-0425-47C6-9FFB-F69AFFFE8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CE7A99-1593-4189-A514-8209CC32A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1C15DFD-AB97-AB43-A6C9-2808708C91B4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A05BA89-ECA6-2247-ABBB-3C67160202E9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9143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E933B-3FC6-4B08-9FBE-2DD48307A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712" y="455362"/>
            <a:ext cx="4043440" cy="15845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7FBD4A-4514-4DCE-8F18-914DF3F4EE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1232" y="565151"/>
            <a:ext cx="5358384" cy="552196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F18C85-0675-4202-B796-3527668549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87712" y="2039874"/>
            <a:ext cx="4043440" cy="38291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0079E5-F934-4D04-866F-F7CB5B08A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5/20/2023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05FC94-7915-439A-B937-F02D1BB03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B69B19-4156-4584-B1DC-4F42F200B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1B6031-8ABE-F648-8E05-3D08D0D54B53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DABD855-35E6-BE4F-8B03-FD12DDB32E10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5364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E1F3B-090C-4BB5-84BE-8ED0FC598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711" y="455362"/>
            <a:ext cx="4043436" cy="15845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97C49E-9426-4B24-B2A7-C54B89DA60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71232" y="565150"/>
            <a:ext cx="5355607" cy="552267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C7F011-0A5F-44E9-88CD-C95A33351B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87711" y="2039874"/>
            <a:ext cx="4043436" cy="38291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721C85-27BB-4533-A21B-C379FE03A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5/20/2023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018850-01F1-4247-9BFD-1DDC5DDDC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B365A9-4C28-480F-B370-2DFF234B7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20EAFF3-0A84-F84B-90E4-A596F00B3DC2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8392559-3C15-B249-93C9-B0F7E9E5DDD8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7027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C53B0-59B2-4B39-93E0-DCFBB932C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710" y="455362"/>
            <a:ext cx="9525200" cy="15504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8C5F7B-98AC-425B-80BD-6C6F3032D0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87710" y="2160016"/>
            <a:ext cx="9525200" cy="392615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88C2EE-2433-424A-878C-24514FF5D4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5/20/2023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FEFD20-ADE2-40F3-A071-6D1E97F8F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B7D1D5-5E92-48E1-9475-EC122D3FE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0FCF945-5CF3-5542-A36A-9CBB738E735E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C7D61B-66C5-4341-8F2D-129A9E4D8283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310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F47FBCF-6EDB-4883-92D4-612F4D1C55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46380" y="565149"/>
            <a:ext cx="2266530" cy="561181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9D2DF8-B588-416F-AA11-9F3A0DDE67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87710" y="565149"/>
            <a:ext cx="7088929" cy="561181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2F7B1D-405D-4EE7-9A23-3F21916C95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5/20/2023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7B9304-686C-431A-8E7F-D9DD19F4D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A240B-DB2E-46ED-8AC6-744B2C1C7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F275F2C-778B-864A-8379-6D0726B18FDC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70051C8-76B3-384B-BCF1-60BB80301FCD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872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7ACD69-D2F4-4938-B590-C414049017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710" y="455362"/>
            <a:ext cx="9486690" cy="155041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762BD4-BA0F-4CA4-BAE3-DF2B5087C0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87710" y="2160016"/>
            <a:ext cx="9486690" cy="3926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0B2FEE-249E-42F1-94D8-A8C0759EF4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018632" y="6292850"/>
            <a:ext cx="30942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49AA12-8195-4182-A7AC-2E7E59DFBDAF}" type="datetimeFigureOut">
              <a:rPr lang="en-US" smtClean="0"/>
              <a:pPr/>
              <a:t>5/20/2023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60C617-A890-4920-83B0-143C033490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87711" y="62928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F1B4F1-B06B-4BBE-BFFF-C0B386E244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9574" y="6292850"/>
            <a:ext cx="8138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DFC975-2FD7-44A5-9E78-ECBA461560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70983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19" r:id="rId6"/>
    <p:sldLayoutId id="2147483715" r:id="rId7"/>
    <p:sldLayoutId id="2147483716" r:id="rId8"/>
    <p:sldLayoutId id="2147483717" r:id="rId9"/>
    <p:sldLayoutId id="2147483718" r:id="rId10"/>
    <p:sldLayoutId id="2147483720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200"/>
        </a:spcBef>
        <a:buClr>
          <a:schemeClr val="accent1"/>
        </a:buClr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1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1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1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1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r.de/nachrichten/bayern/dieselfahrverbot-muenchen-verwaltungsgericht-ruegt-freistaat,Qi6yV12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apjjf.org/-David-T.-Johnson/3212/article.html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bc.co.uk/news/uk-scotland-65397235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A88F843D-1C1B-C740-AC27-E3238D0F5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24A3EB-1622-2C9C-AD2D-A8F3675C4BE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910" r="-1" b="4066"/>
          <a:stretch/>
        </p:blipFill>
        <p:spPr>
          <a:xfrm>
            <a:off x="3048" y="10"/>
            <a:ext cx="12188952" cy="6857990"/>
          </a:xfrm>
          <a:prstGeom prst="rect">
            <a:avLst/>
          </a:prstGeom>
        </p:spPr>
      </p:pic>
      <p:sp>
        <p:nvSpPr>
          <p:cNvPr id="20" name="Rectangle">
            <a:extLst>
              <a:ext uri="{FF2B5EF4-FFF2-40B4-BE49-F238E27FC236}">
                <a16:creationId xmlns:a16="http://schemas.microsoft.com/office/drawing/2014/main" id="{9F0EA5A9-0D12-3644-BBEC-6D9D192EBE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7551978" cy="6858001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/>
            <a:endParaRPr sz="2600" cap="all" dirty="0">
              <a:solidFill>
                <a:srgbClr val="FFFFFF"/>
              </a:solidFill>
              <a:sym typeface="Avenir Nex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C8D78F-BBD8-4544-B3F8-9EB5C5ABA6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1865" y="1247140"/>
            <a:ext cx="6404554" cy="345084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GB" dirty="0"/>
              <a:t>Lay Judges in the European Union – Developments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4A406B-F635-CBF3-23B0-23AD95AE36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1864" y="4818126"/>
            <a:ext cx="6404555" cy="1268984"/>
          </a:xfrm>
        </p:spPr>
        <p:txBody>
          <a:bodyPr>
            <a:normAutofit/>
          </a:bodyPr>
          <a:lstStyle/>
          <a:p>
            <a:r>
              <a:rPr lang="de-DE" dirty="0"/>
              <a:t>Stefan Machura, Bangor University</a:t>
            </a:r>
          </a:p>
          <a:p>
            <a:r>
              <a:rPr lang="de-DE" dirty="0"/>
              <a:t>s.machura@bangor.ac.uk</a:t>
            </a:r>
            <a:endParaRPr lang="en-GB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21C8291-E3D5-4240-8FF4-E5213CBCC4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2080" y="1375495"/>
            <a:ext cx="2770698" cy="5482505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8B44AFE-C181-7047-8CC9-CA00BD385E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2079" y="0"/>
            <a:ext cx="1373567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0944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D5B285-5BBC-55CF-9F14-94E96CC25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Definition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A61498-B7B4-B956-8642-69D6BA1A5A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u="sng" dirty="0"/>
              <a:t>Lay </a:t>
            </a:r>
            <a:r>
              <a:rPr lang="de-DE" u="sng" dirty="0" err="1"/>
              <a:t>judges</a:t>
            </a:r>
            <a:r>
              <a:rPr lang="de-DE" u="sng" dirty="0"/>
              <a:t> do not „live“ </a:t>
            </a:r>
            <a:r>
              <a:rPr lang="de-DE" u="sng" dirty="0" err="1"/>
              <a:t>of</a:t>
            </a:r>
            <a:r>
              <a:rPr lang="de-DE" u="sng" dirty="0"/>
              <a:t> </a:t>
            </a:r>
            <a:r>
              <a:rPr lang="de-DE" u="sng" dirty="0" err="1"/>
              <a:t>judging</a:t>
            </a:r>
            <a:r>
              <a:rPr lang="de-DE" u="sng" dirty="0"/>
              <a:t>.</a:t>
            </a:r>
          </a:p>
          <a:p>
            <a:r>
              <a:rPr lang="en-GB" dirty="0"/>
              <a:t>Lay judges do not have to have a formal legal training.</a:t>
            </a:r>
          </a:p>
          <a:p>
            <a:r>
              <a:rPr lang="en-GB" dirty="0"/>
              <a:t>(In another take, lay judges are temporary judges – with legal qualification)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09214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5D369-F204-ED0B-8FD5-336B0A9FE3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people</a:t>
            </a:r>
            <a:r>
              <a:rPr lang="de-DE" dirty="0"/>
              <a:t>, </a:t>
            </a:r>
            <a:r>
              <a:rPr lang="de-DE" dirty="0" err="1"/>
              <a:t>sitting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single</a:t>
            </a:r>
            <a:r>
              <a:rPr lang="de-DE" dirty="0"/>
              <a:t> </a:t>
            </a:r>
            <a:r>
              <a:rPr lang="de-DE" dirty="0" err="1"/>
              <a:t>judge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in </a:t>
            </a:r>
            <a:r>
              <a:rPr lang="de-DE" dirty="0" err="1"/>
              <a:t>panels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0C88A0-93A5-1E9E-4D87-06CD9B090E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Lay judges are “of the people”, representing</a:t>
            </a:r>
          </a:p>
          <a:p>
            <a:pPr lvl="1"/>
            <a:r>
              <a:rPr lang="en-GB" dirty="0"/>
              <a:t>The citizenry in general</a:t>
            </a:r>
          </a:p>
          <a:p>
            <a:pPr lvl="1"/>
            <a:r>
              <a:rPr lang="en-GB" dirty="0"/>
              <a:t>Specific social groups</a:t>
            </a:r>
          </a:p>
          <a:p>
            <a:pPr lvl="1"/>
            <a:r>
              <a:rPr lang="en-GB" dirty="0"/>
              <a:t>Special professional experience/expertise.</a:t>
            </a:r>
          </a:p>
          <a:p>
            <a:r>
              <a:rPr lang="en-GB" dirty="0"/>
              <a:t>Lay judges sit in panels, or as single judge, including in mixed tribunals with professional judges.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2140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DE83F-DCDB-8163-59D4-8761FDBCD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710" y="455363"/>
            <a:ext cx="9486690" cy="855278"/>
          </a:xfrm>
          <a:solidFill>
            <a:schemeClr val="accent1">
              <a:lumMod val="75000"/>
            </a:schemeClr>
          </a:solidFill>
        </p:spPr>
        <p:txBody>
          <a:bodyPr/>
          <a:lstStyle/>
          <a:p>
            <a:pPr algn="ctr"/>
            <a:r>
              <a:rPr lang="de-DE" dirty="0" err="1"/>
              <a:t>Principle</a:t>
            </a:r>
            <a:r>
              <a:rPr lang="de-DE" dirty="0"/>
              <a:t> </a:t>
            </a:r>
            <a:r>
              <a:rPr lang="de-DE" dirty="0" err="1"/>
              <a:t>forms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courts</a:t>
            </a:r>
            <a:endParaRPr lang="en-GB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5A3CC70-F6B6-8FED-6237-D465307C057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48790475"/>
              </p:ext>
            </p:extLst>
          </p:nvPr>
        </p:nvGraphicFramePr>
        <p:xfrm>
          <a:off x="2478192" y="1766005"/>
          <a:ext cx="7781925" cy="3689916"/>
        </p:xfrm>
        <a:graphic>
          <a:graphicData uri="http://schemas.openxmlformats.org/drawingml/2006/table">
            <a:tbl>
              <a:tblPr/>
              <a:tblGrid>
                <a:gridCol w="2501823">
                  <a:extLst>
                    <a:ext uri="{9D8B030D-6E8A-4147-A177-3AD203B41FA5}">
                      <a16:colId xmlns:a16="http://schemas.microsoft.com/office/drawing/2014/main" val="2902108067"/>
                    </a:ext>
                  </a:extLst>
                </a:gridCol>
                <a:gridCol w="2223407">
                  <a:extLst>
                    <a:ext uri="{9D8B030D-6E8A-4147-A177-3AD203B41FA5}">
                      <a16:colId xmlns:a16="http://schemas.microsoft.com/office/drawing/2014/main" val="1503068172"/>
                    </a:ext>
                  </a:extLst>
                </a:gridCol>
                <a:gridCol w="3056695">
                  <a:extLst>
                    <a:ext uri="{9D8B030D-6E8A-4147-A177-3AD203B41FA5}">
                      <a16:colId xmlns:a16="http://schemas.microsoft.com/office/drawing/2014/main" val="848534427"/>
                    </a:ext>
                  </a:extLst>
                </a:gridCol>
              </a:tblGrid>
              <a:tr h="753119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400" b="1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Single decision maker</a:t>
                      </a:r>
                      <a:endParaRPr lang="en-GB" sz="14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400" b="1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Group of decision makers</a:t>
                      </a:r>
                      <a:endParaRPr lang="en-GB" sz="14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4719281"/>
                  </a:ext>
                </a:extLst>
              </a:tr>
              <a:tr h="656803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400" b="1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Lay </a:t>
                      </a:r>
                      <a:r>
                        <a:rPr lang="es-ES" sz="1400" b="1" dirty="0" err="1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judges</a:t>
                      </a:r>
                      <a:r>
                        <a:rPr lang="es-ES" sz="1400" b="1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1400" b="1" dirty="0" err="1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only</a:t>
                      </a:r>
                      <a:endParaRPr lang="en-GB" sz="14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4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Single lay </a:t>
                      </a:r>
                      <a:r>
                        <a:rPr lang="es-ES" sz="1400" dirty="0" err="1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judge</a:t>
                      </a:r>
                      <a:endParaRPr lang="en-GB" sz="14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40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Panel of lay judges</a:t>
                      </a:r>
                      <a:endParaRPr lang="en-GB" sz="14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105521"/>
                  </a:ext>
                </a:extLst>
              </a:tr>
              <a:tr h="1172359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Combination of lay and professional judges</a:t>
                      </a:r>
                      <a:endParaRPr lang="en-GB" sz="14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Jury (professional judge presiding) </a:t>
                      </a:r>
                      <a:endParaRPr lang="en-GB" sz="14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Mixed court</a:t>
                      </a:r>
                      <a:endParaRPr lang="en-GB" sz="14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2431706"/>
                  </a:ext>
                </a:extLst>
              </a:tr>
              <a:tr h="1107635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400" b="1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Professional judges only</a:t>
                      </a:r>
                      <a:endParaRPr lang="en-GB" sz="14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40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Single professional judge</a:t>
                      </a:r>
                      <a:endParaRPr lang="en-GB" sz="14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4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Panel </a:t>
                      </a:r>
                      <a:r>
                        <a:rPr lang="es-ES" sz="1400" dirty="0" err="1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of</a:t>
                      </a:r>
                      <a:r>
                        <a:rPr lang="es-ES" sz="14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1400" dirty="0" err="1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professional</a:t>
                      </a:r>
                      <a:r>
                        <a:rPr lang="es-ES" sz="14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1400" dirty="0" err="1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judges</a:t>
                      </a:r>
                      <a:endParaRPr lang="en-GB" sz="14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156247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C0D60C7E-C4C8-E7B5-D421-316286697E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Table 1: Principal forms of courts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5CC77-3181-6560-145C-412E3CA724C2}"/>
              </a:ext>
            </a:extLst>
          </p:cNvPr>
          <p:cNvSpPr txBox="1"/>
          <p:nvPr/>
        </p:nvSpPr>
        <p:spPr>
          <a:xfrm>
            <a:off x="2581275" y="6238875"/>
            <a:ext cx="21996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Machura 2016, 241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967318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E1C15-535F-8BDE-F50B-E8DD000D6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err="1"/>
              <a:t>Almost</a:t>
            </a:r>
            <a:r>
              <a:rPr lang="de-DE" dirty="0"/>
              <a:t> all European countries </a:t>
            </a:r>
            <a:r>
              <a:rPr lang="de-DE" dirty="0" err="1"/>
              <a:t>employ</a:t>
            </a:r>
            <a:r>
              <a:rPr lang="de-DE" dirty="0"/>
              <a:t> </a:t>
            </a:r>
            <a:r>
              <a:rPr lang="de-DE" dirty="0" err="1"/>
              <a:t>lay</a:t>
            </a:r>
            <a:r>
              <a:rPr lang="de-DE" dirty="0"/>
              <a:t> </a:t>
            </a:r>
            <a:r>
              <a:rPr lang="de-DE" dirty="0" err="1"/>
              <a:t>judges</a:t>
            </a:r>
            <a:r>
              <a:rPr lang="de-DE" dirty="0"/>
              <a:t> in </a:t>
            </a:r>
            <a:r>
              <a:rPr lang="de-DE" dirty="0" err="1"/>
              <a:t>criminal</a:t>
            </a:r>
            <a:r>
              <a:rPr lang="de-DE" dirty="0"/>
              <a:t> </a:t>
            </a:r>
            <a:r>
              <a:rPr lang="de-DE" dirty="0" err="1"/>
              <a:t>courts</a:t>
            </a:r>
            <a:endParaRPr lang="en-GB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BE0F4A7-5C98-19F5-B331-49B8E1B3B6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1103" y="2348537"/>
            <a:ext cx="6839146" cy="3462242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4653848-15CF-10E5-0D82-3A5A5F257537}"/>
              </a:ext>
            </a:extLst>
          </p:cNvPr>
          <p:cNvSpPr txBox="1"/>
          <p:nvPr/>
        </p:nvSpPr>
        <p:spPr>
          <a:xfrm>
            <a:off x="1692177" y="5810779"/>
            <a:ext cx="6846746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700" dirty="0"/>
              <a:t>Source: https://static.cambridge.org/binary/version/id/urn:cambridge.org:id:binary-alt:20210729134844-82877-mediumThumb-48394fig16_1.jpg?pub-status=live</a:t>
            </a:r>
            <a:endParaRPr lang="en-GB" sz="700" dirty="0"/>
          </a:p>
        </p:txBody>
      </p:sp>
      <p:sp>
        <p:nvSpPr>
          <p:cNvPr id="8" name="Flowchart: Connector 7">
            <a:extLst>
              <a:ext uri="{FF2B5EF4-FFF2-40B4-BE49-F238E27FC236}">
                <a16:creationId xmlns:a16="http://schemas.microsoft.com/office/drawing/2014/main" id="{13E6FA73-A5BC-9E43-B3A5-7E531E3E23CB}"/>
              </a:ext>
            </a:extLst>
          </p:cNvPr>
          <p:cNvSpPr/>
          <p:nvPr/>
        </p:nvSpPr>
        <p:spPr>
          <a:xfrm rot="20966809">
            <a:off x="4660844" y="2751148"/>
            <a:ext cx="1259664" cy="1265381"/>
          </a:xfrm>
          <a:prstGeom prst="flowChartConnector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D0B2FE7-1799-4805-D6E8-D434A8012C9D}"/>
              </a:ext>
            </a:extLst>
          </p:cNvPr>
          <p:cNvSpPr txBox="1"/>
          <p:nvPr/>
        </p:nvSpPr>
        <p:spPr>
          <a:xfrm>
            <a:off x="9018597" y="4581547"/>
            <a:ext cx="1707651" cy="1200329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de-DE" dirty="0"/>
              <a:t>Source: </a:t>
            </a:r>
            <a:r>
              <a:rPr lang="de-DE" dirty="0" err="1"/>
              <a:t>Kutnjak</a:t>
            </a:r>
            <a:r>
              <a:rPr lang="de-DE" dirty="0"/>
              <a:t> </a:t>
            </a:r>
            <a:r>
              <a:rPr lang="de-DE" dirty="0" err="1"/>
              <a:t>Ivkovich</a:t>
            </a:r>
            <a:r>
              <a:rPr lang="de-DE" dirty="0"/>
              <a:t> and Hans 2021</a:t>
            </a:r>
            <a:endParaRPr lang="en-GB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2F0C9E2-01A1-0A6F-6556-AC4A054BACB1}"/>
              </a:ext>
            </a:extLst>
          </p:cNvPr>
          <p:cNvCxnSpPr>
            <a:cxnSpLocks/>
          </p:cNvCxnSpPr>
          <p:nvPr/>
        </p:nvCxnSpPr>
        <p:spPr>
          <a:xfrm flipH="1">
            <a:off x="3476625" y="3848773"/>
            <a:ext cx="1411845" cy="1619250"/>
          </a:xfrm>
          <a:prstGeom prst="line">
            <a:avLst/>
          </a:prstGeom>
          <a:ln w="1968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911604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895C8-6772-CE05-5739-69D36723E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710" y="455362"/>
            <a:ext cx="3698665" cy="4583363"/>
          </a:xfrm>
        </p:spPr>
        <p:txBody>
          <a:bodyPr/>
          <a:lstStyle/>
          <a:p>
            <a:r>
              <a:rPr lang="de-DE" dirty="0" err="1"/>
              <a:t>Similar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br>
              <a:rPr lang="de-DE" dirty="0"/>
            </a:br>
            <a:r>
              <a:rPr lang="de-DE" dirty="0" err="1"/>
              <a:t>civil</a:t>
            </a:r>
            <a:r>
              <a:rPr lang="de-DE" dirty="0"/>
              <a:t> </a:t>
            </a:r>
            <a:r>
              <a:rPr lang="de-DE" dirty="0" err="1"/>
              <a:t>justice</a:t>
            </a:r>
            <a:endParaRPr lang="en-GB" dirty="0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20E687E8-5EE0-4619-7B33-0E5095496ED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02386926"/>
              </p:ext>
            </p:extLst>
          </p:nvPr>
        </p:nvGraphicFramePr>
        <p:xfrm>
          <a:off x="5157927" y="111760"/>
          <a:ext cx="6684827" cy="66344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36826">
                  <a:extLst>
                    <a:ext uri="{9D8B030D-6E8A-4147-A177-3AD203B41FA5}">
                      <a16:colId xmlns:a16="http://schemas.microsoft.com/office/drawing/2014/main" val="815976071"/>
                    </a:ext>
                  </a:extLst>
                </a:gridCol>
                <a:gridCol w="1336826">
                  <a:extLst>
                    <a:ext uri="{9D8B030D-6E8A-4147-A177-3AD203B41FA5}">
                      <a16:colId xmlns:a16="http://schemas.microsoft.com/office/drawing/2014/main" val="3977722889"/>
                    </a:ext>
                  </a:extLst>
                </a:gridCol>
                <a:gridCol w="1336826">
                  <a:extLst>
                    <a:ext uri="{9D8B030D-6E8A-4147-A177-3AD203B41FA5}">
                      <a16:colId xmlns:a16="http://schemas.microsoft.com/office/drawing/2014/main" val="3351283873"/>
                    </a:ext>
                  </a:extLst>
                </a:gridCol>
                <a:gridCol w="1336826">
                  <a:extLst>
                    <a:ext uri="{9D8B030D-6E8A-4147-A177-3AD203B41FA5}">
                      <a16:colId xmlns:a16="http://schemas.microsoft.com/office/drawing/2014/main" val="3640309266"/>
                    </a:ext>
                  </a:extLst>
                </a:gridCol>
                <a:gridCol w="1337523">
                  <a:extLst>
                    <a:ext uri="{9D8B030D-6E8A-4147-A177-3AD203B41FA5}">
                      <a16:colId xmlns:a16="http://schemas.microsoft.com/office/drawing/2014/main" val="2220991687"/>
                    </a:ext>
                  </a:extLst>
                </a:gridCol>
              </a:tblGrid>
              <a:tr h="709987">
                <a:tc>
                  <a:txBody>
                    <a:bodyPr/>
                    <a:lstStyle/>
                    <a:p>
                      <a:pPr marL="47625"/>
                      <a:r>
                        <a:rPr lang="en-US" sz="1400">
                          <a:effectLst/>
                        </a:rPr>
                        <a:t>No lay participation in civil justice</a:t>
                      </a:r>
                      <a:endParaRPr lang="en-GB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11" marR="63511" marT="0" marB="0"/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Single lay judge / mediator in civil justice</a:t>
                      </a:r>
                      <a:endParaRPr lang="en-GB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11" marR="63511" marT="0" marB="0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effectLst/>
                        </a:rPr>
                        <a:t>Panel of lay judges in civil justice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11" marR="63511" marT="0" marB="0"/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Professional judge, lay jury in civil justice</a:t>
                      </a:r>
                      <a:endParaRPr lang="en-GB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11" marR="63511" marT="0" marB="0"/>
                </a:tc>
                <a:tc>
                  <a:txBody>
                    <a:bodyPr/>
                    <a:lstStyle/>
                    <a:p>
                      <a:r>
                        <a:rPr lang="es-ES" sz="1400" dirty="0" err="1">
                          <a:effectLst/>
                        </a:rPr>
                        <a:t>Mixed</a:t>
                      </a:r>
                      <a:r>
                        <a:rPr lang="es-ES" sz="1400" dirty="0">
                          <a:effectLst/>
                        </a:rPr>
                        <a:t> tribunal in civil </a:t>
                      </a:r>
                      <a:r>
                        <a:rPr lang="es-ES" sz="1400" dirty="0" err="1">
                          <a:effectLst/>
                        </a:rPr>
                        <a:t>justice</a:t>
                      </a:r>
                      <a:endParaRPr lang="en-GB" sz="2000" dirty="0">
                        <a:effectLst/>
                      </a:endParaRPr>
                    </a:p>
                    <a:p>
                      <a:r>
                        <a:rPr lang="es-ES" sz="1400" dirty="0">
                          <a:effectLst/>
                        </a:rPr>
                        <a:t> 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11" marR="63511" marT="0" marB="0"/>
                </a:tc>
                <a:extLst>
                  <a:ext uri="{0D108BD9-81ED-4DB2-BD59-A6C34878D82A}">
                    <a16:rowId xmlns:a16="http://schemas.microsoft.com/office/drawing/2014/main" val="1609822618"/>
                  </a:ext>
                </a:extLst>
              </a:tr>
              <a:tr h="481635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GB" sz="1400" b="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Croatia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GB" sz="1400" b="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Estonia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GB" sz="1400" b="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Greece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GB" sz="1400" b="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Latvia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GB" sz="1400" b="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Lithuania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GB" sz="1400" b="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Netherlands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GB" sz="1400" b="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Slovak Re-public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s-ES" sz="1400" dirty="0">
                          <a:effectLst/>
                        </a:rPr>
                        <a:t> 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11" marR="63511" marT="0" marB="0"/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Belgium</a:t>
                      </a:r>
                      <a:endParaRPr lang="en-GB" sz="18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47625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France</a:t>
                      </a:r>
                      <a:endParaRPr lang="en-GB" sz="18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47625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Germany</a:t>
                      </a:r>
                      <a:endParaRPr lang="en-GB" sz="18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47625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Portugal</a:t>
                      </a:r>
                      <a:endParaRPr lang="en-GB" sz="18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47625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(Spain)</a:t>
                      </a:r>
                      <a:endParaRPr lang="en-GB" sz="18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47625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8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s-ES" sz="1400" dirty="0">
                          <a:effectLst/>
                        </a:rPr>
                        <a:t>France</a:t>
                      </a:r>
                      <a:endParaRPr lang="en-GB" sz="2000" dirty="0">
                        <a:effectLst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s-ES" sz="1400" dirty="0">
                          <a:effectLst/>
                        </a:rPr>
                        <a:t> 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11" marR="6351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s-ES" sz="1400" dirty="0" err="1">
                          <a:effectLst/>
                        </a:rPr>
                        <a:t>Ireland</a:t>
                      </a:r>
                      <a:endParaRPr lang="en-GB" sz="2000" dirty="0">
                        <a:effectLst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s-ES" sz="1400" dirty="0">
                          <a:effectLst/>
                        </a:rPr>
                        <a:t> 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11" marR="63511" marT="0" marB="0"/>
                </a:tc>
                <a:tc>
                  <a:txBody>
                    <a:bodyPr/>
                    <a:lstStyle/>
                    <a:p>
                      <a:pPr marL="47625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Austria</a:t>
                      </a:r>
                    </a:p>
                    <a:p>
                      <a:pPr marL="47625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Belgium</a:t>
                      </a:r>
                    </a:p>
                    <a:p>
                      <a:pPr marL="47625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Bulgaria</a:t>
                      </a:r>
                    </a:p>
                    <a:p>
                      <a:pPr marL="47625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Croatia</a:t>
                      </a:r>
                    </a:p>
                    <a:p>
                      <a:pPr marL="47625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Cyprus</a:t>
                      </a:r>
                    </a:p>
                    <a:p>
                      <a:pPr marL="47625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Czech Republic</a:t>
                      </a:r>
                    </a:p>
                    <a:p>
                      <a:pPr marL="47625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Denmark</a:t>
                      </a:r>
                    </a:p>
                    <a:p>
                      <a:pPr marL="47625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Finland</a:t>
                      </a:r>
                    </a:p>
                    <a:p>
                      <a:pPr marL="47625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France</a:t>
                      </a:r>
                      <a:endParaRPr lang="en-GB" sz="14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47625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Germany</a:t>
                      </a:r>
                      <a:endParaRPr lang="en-GB" sz="14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47625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Hungary</a:t>
                      </a:r>
                      <a:endParaRPr lang="en-GB" sz="14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47625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Italy</a:t>
                      </a:r>
                      <a:endParaRPr lang="en-GB" sz="14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47625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Luxembourg</a:t>
                      </a:r>
                      <a:endParaRPr lang="en-GB" sz="14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47625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Malta</a:t>
                      </a:r>
                      <a:endParaRPr lang="en-GB" sz="14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47625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Poland</a:t>
                      </a:r>
                      <a:endParaRPr lang="en-GB" sz="14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47625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Romania</a:t>
                      </a:r>
                      <a:endParaRPr lang="en-GB" sz="14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47625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Slovenia</a:t>
                      </a:r>
                      <a:endParaRPr lang="en-GB" sz="14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47625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Sweden</a:t>
                      </a:r>
                      <a:endParaRPr lang="en-GB" sz="1400" kern="1200" dirty="0">
                        <a:solidFill>
                          <a:schemeClr val="dk1"/>
                        </a:solidFill>
                        <a:effectLst/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marL="63511" marR="63511" marT="0" marB="0"/>
                </a:tc>
                <a:extLst>
                  <a:ext uri="{0D108BD9-81ED-4DB2-BD59-A6C34878D82A}">
                    <a16:rowId xmlns:a16="http://schemas.microsoft.com/office/drawing/2014/main" val="3946033725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7C14F2C7-B59D-9596-4B44-54571A9765F6}"/>
              </a:ext>
            </a:extLst>
          </p:cNvPr>
          <p:cNvSpPr txBox="1"/>
          <p:nvPr/>
        </p:nvSpPr>
        <p:spPr>
          <a:xfrm>
            <a:off x="1504950" y="6065686"/>
            <a:ext cx="3259226" cy="646331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de-DE" dirty="0"/>
              <a:t>Situation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2011 </a:t>
            </a:r>
            <a:r>
              <a:rPr lang="de-DE" dirty="0" err="1"/>
              <a:t>updated</a:t>
            </a:r>
            <a:r>
              <a:rPr lang="de-DE" dirty="0"/>
              <a:t>,</a:t>
            </a:r>
          </a:p>
          <a:p>
            <a:r>
              <a:rPr lang="de-DE" dirty="0"/>
              <a:t>Machura 2016, 247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160234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BBAF7-4FE4-8658-DF48-651596B51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Other </a:t>
            </a:r>
            <a:r>
              <a:rPr lang="de-DE" dirty="0" err="1"/>
              <a:t>courts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lay</a:t>
            </a:r>
            <a:r>
              <a:rPr lang="de-DE" dirty="0"/>
              <a:t> </a:t>
            </a:r>
            <a:r>
              <a:rPr lang="de-DE" dirty="0" err="1"/>
              <a:t>participation</a:t>
            </a:r>
            <a:r>
              <a:rPr lang="de-DE" dirty="0"/>
              <a:t> in Europe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AFCD39-2446-7A28-9A93-F25134CC09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Administrative </a:t>
            </a:r>
            <a:r>
              <a:rPr lang="de-DE" dirty="0" err="1"/>
              <a:t>courts</a:t>
            </a:r>
            <a:r>
              <a:rPr lang="de-DE" dirty="0"/>
              <a:t> (e.g. Austria, Germany)</a:t>
            </a:r>
          </a:p>
          <a:p>
            <a:r>
              <a:rPr lang="de-DE" dirty="0"/>
              <a:t>Military (</a:t>
            </a:r>
            <a:r>
              <a:rPr lang="de-DE" dirty="0" err="1"/>
              <a:t>disciplinary</a:t>
            </a:r>
            <a:r>
              <a:rPr lang="de-DE" dirty="0"/>
              <a:t>) </a:t>
            </a:r>
            <a:r>
              <a:rPr lang="de-DE" dirty="0" err="1"/>
              <a:t>tribunals</a:t>
            </a:r>
            <a:r>
              <a:rPr lang="de-DE" dirty="0"/>
              <a:t> (e.g. Germany)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2E54848-9457-EE88-7D80-A68924F863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2744" y="3348418"/>
            <a:ext cx="5020056" cy="282378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ECA3676-D538-3541-C05D-9CB611847DA5}"/>
              </a:ext>
            </a:extLst>
          </p:cNvPr>
          <p:cNvSpPr txBox="1"/>
          <p:nvPr/>
        </p:nvSpPr>
        <p:spPr>
          <a:xfrm>
            <a:off x="1587710" y="4664095"/>
            <a:ext cx="4041648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/>
              <a:t>Verwaltungsgericht München, from left to right: (law clerk) lay judge, professional side judge, presiding professional judge, professional side judge, lay judge.</a:t>
            </a:r>
          </a:p>
          <a:p>
            <a:r>
              <a:rPr lang="en-GB" sz="1200">
                <a:hlinkClick r:id="rId3"/>
              </a:rPr>
              <a:t>https://www.br.de/nachrichten/bayern/dieselfahrverbot-muenchen-verwaltungsgericht-ruegt-freistaat,Qi6yV12</a:t>
            </a:r>
            <a:r>
              <a:rPr lang="en-GB" sz="1200"/>
              <a:t> (Accessed 1 May 2023).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15994630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868C70C-E5C4-CD47-888C-FCB3373B6D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11B59E-E520-0F3A-6883-6CE319A4D4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5040" y="455362"/>
            <a:ext cx="6991800" cy="1550419"/>
          </a:xfrm>
        </p:spPr>
        <p:txBody>
          <a:bodyPr>
            <a:normAutofit/>
          </a:bodyPr>
          <a:lstStyle/>
          <a:p>
            <a:r>
              <a:rPr lang="de-DE" dirty="0"/>
              <a:t>Up and down </a:t>
            </a:r>
            <a:r>
              <a:rPr lang="de-DE" dirty="0" err="1"/>
              <a:t>result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:</a:t>
            </a:r>
            <a:endParaRPr lang="en-GB" dirty="0"/>
          </a:p>
        </p:txBody>
      </p:sp>
      <p:pic>
        <p:nvPicPr>
          <p:cNvPr id="5" name="Picture 4" descr="Checkmate in a chess game">
            <a:extLst>
              <a:ext uri="{FF2B5EF4-FFF2-40B4-BE49-F238E27FC236}">
                <a16:creationId xmlns:a16="http://schemas.microsoft.com/office/drawing/2014/main" id="{52862E24-9899-CAFA-2FBA-78A2B81668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695" r="28209" b="2"/>
          <a:stretch/>
        </p:blipFill>
        <p:spPr>
          <a:xfrm>
            <a:off x="20" y="10"/>
            <a:ext cx="4173348" cy="6857990"/>
          </a:xfrm>
          <a:custGeom>
            <a:avLst/>
            <a:gdLst/>
            <a:ahLst/>
            <a:cxnLst/>
            <a:rect l="l" t="t" r="r" b="b"/>
            <a:pathLst>
              <a:path w="4173368" h="6858000">
                <a:moveTo>
                  <a:pt x="0" y="0"/>
                </a:moveTo>
                <a:lnTo>
                  <a:pt x="3603641" y="0"/>
                </a:lnTo>
                <a:lnTo>
                  <a:pt x="3603641" y="565149"/>
                </a:lnTo>
                <a:lnTo>
                  <a:pt x="4173368" y="565149"/>
                </a:lnTo>
                <a:lnTo>
                  <a:pt x="417336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8C68F39-5E8A-844C-A8FD-394F253C1E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39512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C583CEB-AC2B-2640-94F6-5958E6BC5B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39512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937F1-6D4C-78B1-1F93-EB9BF1CBB6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5040" y="2160016"/>
            <a:ext cx="6991800" cy="3926152"/>
          </a:xfrm>
        </p:spPr>
        <p:txBody>
          <a:bodyPr>
            <a:normAutofit/>
          </a:bodyPr>
          <a:lstStyle/>
          <a:p>
            <a:r>
              <a:rPr lang="de-DE" dirty="0" err="1"/>
              <a:t>Democratisation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state</a:t>
            </a:r>
            <a:r>
              <a:rPr lang="de-DE" dirty="0"/>
              <a:t> and </a:t>
            </a:r>
            <a:r>
              <a:rPr lang="de-DE" dirty="0" err="1"/>
              <a:t>society</a:t>
            </a:r>
            <a:r>
              <a:rPr lang="de-DE" dirty="0"/>
              <a:t> – UP</a:t>
            </a:r>
          </a:p>
          <a:p>
            <a:r>
              <a:rPr lang="de-DE" dirty="0" err="1"/>
              <a:t>Economic</a:t>
            </a:r>
            <a:r>
              <a:rPr lang="de-DE" dirty="0"/>
              <a:t> </a:t>
            </a:r>
            <a:r>
              <a:rPr lang="de-DE" dirty="0" err="1"/>
              <a:t>crises</a:t>
            </a:r>
            <a:r>
              <a:rPr lang="de-DE" dirty="0"/>
              <a:t> and </a:t>
            </a:r>
            <a:r>
              <a:rPr lang="de-DE" dirty="0" err="1"/>
              <a:t>emergency</a:t>
            </a:r>
            <a:r>
              <a:rPr lang="de-DE" dirty="0"/>
              <a:t> </a:t>
            </a:r>
            <a:r>
              <a:rPr lang="de-DE" dirty="0" err="1"/>
              <a:t>situations</a:t>
            </a:r>
            <a:r>
              <a:rPr lang="de-DE" dirty="0"/>
              <a:t> (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pretext</a:t>
            </a:r>
            <a:r>
              <a:rPr lang="de-DE" dirty="0"/>
              <a:t>) – DOWN</a:t>
            </a:r>
          </a:p>
          <a:p>
            <a:r>
              <a:rPr lang="de-DE" dirty="0"/>
              <a:t>Re-design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court</a:t>
            </a:r>
            <a:r>
              <a:rPr lang="de-DE" dirty="0"/>
              <a:t> </a:t>
            </a:r>
            <a:r>
              <a:rPr lang="de-DE" dirty="0" err="1"/>
              <a:t>system</a:t>
            </a:r>
            <a:r>
              <a:rPr lang="de-DE" dirty="0"/>
              <a:t> - SIDEWAYS</a:t>
            </a:r>
            <a:endParaRPr lang="en-GB" dirty="0"/>
          </a:p>
          <a:p>
            <a:r>
              <a:rPr lang="de-DE" dirty="0" err="1"/>
              <a:t>Specific</a:t>
            </a:r>
            <a:r>
              <a:rPr lang="de-DE" dirty="0"/>
              <a:t> </a:t>
            </a:r>
            <a:r>
              <a:rPr lang="de-DE" dirty="0" err="1"/>
              <a:t>critique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court</a:t>
            </a:r>
            <a:r>
              <a:rPr lang="de-DE" dirty="0"/>
              <a:t> </a:t>
            </a:r>
            <a:r>
              <a:rPr lang="de-DE" dirty="0" err="1"/>
              <a:t>decisions</a:t>
            </a:r>
            <a:r>
              <a:rPr lang="de-DE" dirty="0"/>
              <a:t> – UP/DOWN</a:t>
            </a:r>
          </a:p>
        </p:txBody>
      </p:sp>
    </p:spTree>
    <p:extLst>
      <p:ext uri="{BB962C8B-B14F-4D97-AF65-F5344CB8AC3E}">
        <p14:creationId xmlns:p14="http://schemas.microsoft.com/office/powerpoint/2010/main" val="22160698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63821-7AB7-CD93-D3DA-414435E8D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Lay </a:t>
            </a:r>
            <a:r>
              <a:rPr lang="de-DE" dirty="0" err="1"/>
              <a:t>participation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move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democratise</a:t>
            </a:r>
            <a:r>
              <a:rPr lang="de-DE" dirty="0"/>
              <a:t>/</a:t>
            </a:r>
            <a:r>
              <a:rPr lang="de-DE" dirty="0" err="1"/>
              <a:t>modernise</a:t>
            </a:r>
            <a:endParaRPr lang="en-GB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1FC62B0-21B4-B229-A8A1-FD63044F79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20405" y="2284727"/>
            <a:ext cx="5234516" cy="392588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CE48EED-AC3B-214A-16B0-0986B6ADFF92}"/>
              </a:ext>
            </a:extLst>
          </p:cNvPr>
          <p:cNvSpPr txBox="1"/>
          <p:nvPr/>
        </p:nvSpPr>
        <p:spPr>
          <a:xfrm>
            <a:off x="8037577" y="3429000"/>
            <a:ext cx="233172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Japan </a:t>
            </a:r>
            <a:r>
              <a:rPr lang="de-DE" dirty="0" err="1"/>
              <a:t>introduced</a:t>
            </a:r>
            <a:r>
              <a:rPr lang="de-DE" dirty="0"/>
              <a:t> a </a:t>
            </a:r>
            <a:r>
              <a:rPr lang="de-DE" dirty="0" err="1"/>
              <a:t>mixed</a:t>
            </a:r>
            <a:r>
              <a:rPr lang="de-DE" dirty="0"/>
              <a:t> </a:t>
            </a:r>
            <a:r>
              <a:rPr lang="de-DE" dirty="0" err="1"/>
              <a:t>court</a:t>
            </a:r>
            <a:r>
              <a:rPr lang="de-DE" dirty="0"/>
              <a:t> in 2009</a:t>
            </a:r>
          </a:p>
          <a:p>
            <a:r>
              <a:rPr lang="de-DE" sz="1400" dirty="0"/>
              <a:t>Picture: </a:t>
            </a:r>
            <a:r>
              <a:rPr lang="de-DE" sz="1400" dirty="0">
                <a:hlinkClick r:id="rId3"/>
              </a:rPr>
              <a:t>https://apjjf.org/-David-T.-Johnson/3212/article.html</a:t>
            </a:r>
            <a:r>
              <a:rPr lang="de-DE" sz="1400" dirty="0"/>
              <a:t> (</a:t>
            </a:r>
            <a:r>
              <a:rPr lang="de-DE" sz="1400" dirty="0" err="1"/>
              <a:t>accessed</a:t>
            </a:r>
            <a:r>
              <a:rPr lang="de-DE" sz="1400" dirty="0"/>
              <a:t> 1 May 2023).</a:t>
            </a:r>
          </a:p>
        </p:txBody>
      </p:sp>
    </p:spTree>
    <p:extLst>
      <p:ext uri="{BB962C8B-B14F-4D97-AF65-F5344CB8AC3E}">
        <p14:creationId xmlns:p14="http://schemas.microsoft.com/office/powerpoint/2010/main" val="26524506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A16D0B-BB46-682C-ECED-654116BCD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Curtailing</a:t>
            </a:r>
            <a:r>
              <a:rPr lang="de-DE" dirty="0"/>
              <a:t> </a:t>
            </a:r>
            <a:r>
              <a:rPr lang="de-DE" dirty="0" err="1"/>
              <a:t>lay</a:t>
            </a:r>
            <a:r>
              <a:rPr lang="de-DE" dirty="0"/>
              <a:t> </a:t>
            </a:r>
            <a:r>
              <a:rPr lang="de-DE" dirty="0" err="1"/>
              <a:t>participation</a:t>
            </a:r>
            <a:r>
              <a:rPr lang="de-DE" dirty="0"/>
              <a:t> in </a:t>
            </a:r>
            <a:r>
              <a:rPr lang="de-DE" dirty="0" err="1"/>
              <a:t>times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crisis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96CDB2-F7CE-5FD6-59C1-ADF2222F91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err="1"/>
              <a:t>Poland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a </a:t>
            </a:r>
            <a:r>
              <a:rPr lang="de-DE" dirty="0" err="1"/>
              <a:t>recent</a:t>
            </a:r>
            <a:r>
              <a:rPr lang="de-DE" dirty="0"/>
              <a:t> </a:t>
            </a:r>
            <a:r>
              <a:rPr lang="de-DE" dirty="0" err="1"/>
              <a:t>example</a:t>
            </a:r>
            <a:r>
              <a:rPr lang="de-DE" dirty="0"/>
              <a:t> </a:t>
            </a:r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government</a:t>
            </a:r>
            <a:r>
              <a:rPr lang="de-DE" dirty="0"/>
              <a:t> </a:t>
            </a:r>
            <a:r>
              <a:rPr lang="de-DE" dirty="0" err="1"/>
              <a:t>tries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minimise</a:t>
            </a:r>
            <a:r>
              <a:rPr lang="de-DE" dirty="0"/>
              <a:t> </a:t>
            </a:r>
            <a:r>
              <a:rPr lang="de-DE" dirty="0" err="1"/>
              <a:t>lay</a:t>
            </a:r>
            <a:r>
              <a:rPr lang="de-DE" dirty="0"/>
              <a:t> </a:t>
            </a:r>
            <a:r>
              <a:rPr lang="de-DE" dirty="0" err="1"/>
              <a:t>participation</a:t>
            </a:r>
            <a:r>
              <a:rPr lang="de-DE" dirty="0"/>
              <a:t> (Cain 2016). </a:t>
            </a:r>
          </a:p>
          <a:p>
            <a:pPr lvl="1"/>
            <a:r>
              <a:rPr lang="de-DE" dirty="0"/>
              <a:t>Lay </a:t>
            </a:r>
            <a:r>
              <a:rPr lang="de-DE" dirty="0" err="1"/>
              <a:t>participation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</a:t>
            </a:r>
            <a:r>
              <a:rPr lang="de-DE" dirty="0" err="1"/>
              <a:t>been</a:t>
            </a:r>
            <a:r>
              <a:rPr lang="de-DE" dirty="0"/>
              <a:t> „</a:t>
            </a:r>
            <a:r>
              <a:rPr lang="de-DE" dirty="0" err="1"/>
              <a:t>systematically</a:t>
            </a:r>
            <a:r>
              <a:rPr lang="de-DE" dirty="0"/>
              <a:t> limited“ </a:t>
            </a:r>
            <a:r>
              <a:rPr lang="de-DE" dirty="0" err="1"/>
              <a:t>since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1990ies and </a:t>
            </a:r>
            <a:r>
              <a:rPr lang="de-DE" dirty="0" err="1"/>
              <a:t>now</a:t>
            </a:r>
            <a:r>
              <a:rPr lang="de-DE" dirty="0"/>
              <a:t> stands at </a:t>
            </a:r>
            <a:r>
              <a:rPr lang="de-DE" dirty="0" err="1"/>
              <a:t>less</a:t>
            </a:r>
            <a:r>
              <a:rPr lang="de-DE" dirty="0"/>
              <a:t> </a:t>
            </a:r>
            <a:r>
              <a:rPr lang="de-DE" dirty="0" err="1"/>
              <a:t>than</a:t>
            </a:r>
            <a:r>
              <a:rPr lang="de-DE" dirty="0"/>
              <a:t> 0.6%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criminal</a:t>
            </a:r>
            <a:r>
              <a:rPr lang="de-DE" dirty="0"/>
              <a:t> </a:t>
            </a:r>
            <a:r>
              <a:rPr lang="de-DE" dirty="0" err="1"/>
              <a:t>proceedings</a:t>
            </a:r>
            <a:r>
              <a:rPr lang="de-DE" dirty="0"/>
              <a:t> (</a:t>
            </a:r>
            <a:r>
              <a:rPr lang="en-GB" dirty="0" err="1"/>
              <a:t>Małolepszy</a:t>
            </a:r>
            <a:r>
              <a:rPr lang="de-DE" dirty="0"/>
              <a:t> and </a:t>
            </a:r>
            <a:r>
              <a:rPr lang="en-GB" dirty="0" err="1"/>
              <a:t>Głuchowski</a:t>
            </a:r>
            <a:r>
              <a:rPr lang="en-GB" b="0" i="0" dirty="0">
                <a:effectLst/>
                <a:latin typeface="Times New Roman" panose="02020603050405020304" pitchFamily="18" charset="0"/>
              </a:rPr>
              <a:t>,</a:t>
            </a:r>
            <a:r>
              <a:rPr lang="de-DE" dirty="0"/>
              <a:t> 2018, 89, 100).</a:t>
            </a:r>
          </a:p>
          <a:p>
            <a:r>
              <a:rPr lang="de-DE" dirty="0"/>
              <a:t>A </a:t>
            </a:r>
            <a:r>
              <a:rPr lang="de-DE" dirty="0" err="1"/>
              <a:t>lay</a:t>
            </a:r>
            <a:r>
              <a:rPr lang="de-DE" dirty="0"/>
              <a:t> </a:t>
            </a:r>
            <a:r>
              <a:rPr lang="de-DE" dirty="0" err="1"/>
              <a:t>judge</a:t>
            </a:r>
            <a:r>
              <a:rPr lang="de-DE" dirty="0"/>
              <a:t> </a:t>
            </a:r>
            <a:r>
              <a:rPr lang="de-DE" dirty="0" err="1"/>
              <a:t>wrote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Covid </a:t>
            </a:r>
            <a:r>
              <a:rPr lang="de-DE" dirty="0" err="1"/>
              <a:t>crises</a:t>
            </a:r>
            <a:r>
              <a:rPr lang="de-DE" dirty="0"/>
              <a:t> was </a:t>
            </a:r>
            <a:r>
              <a:rPr lang="de-DE" dirty="0" err="1"/>
              <a:t>taken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a </a:t>
            </a:r>
            <a:r>
              <a:rPr lang="de-DE" dirty="0" err="1"/>
              <a:t>pretext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further</a:t>
            </a:r>
            <a:r>
              <a:rPr lang="de-DE" dirty="0"/>
              <a:t> </a:t>
            </a:r>
            <a:r>
              <a:rPr lang="de-DE" dirty="0" err="1"/>
              <a:t>cuts</a:t>
            </a:r>
            <a:r>
              <a:rPr lang="de-DE" dirty="0"/>
              <a:t>, </a:t>
            </a:r>
            <a:r>
              <a:rPr lang="de-DE" dirty="0" err="1"/>
              <a:t>many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still in </a:t>
            </a:r>
            <a:r>
              <a:rPr lang="de-DE" dirty="0" err="1"/>
              <a:t>effect</a:t>
            </a:r>
            <a:r>
              <a:rPr lang="de-DE" dirty="0"/>
              <a:t> after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general</a:t>
            </a:r>
            <a:r>
              <a:rPr lang="de-DE" dirty="0"/>
              <a:t> </a:t>
            </a:r>
            <a:r>
              <a:rPr lang="de-DE" dirty="0" err="1"/>
              <a:t>application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safety</a:t>
            </a:r>
            <a:r>
              <a:rPr lang="de-DE" dirty="0"/>
              <a:t> </a:t>
            </a:r>
            <a:r>
              <a:rPr lang="de-DE" dirty="0" err="1"/>
              <a:t>measures</a:t>
            </a:r>
            <a:r>
              <a:rPr lang="de-DE" dirty="0"/>
              <a:t> was </a:t>
            </a:r>
            <a:r>
              <a:rPr lang="de-DE" dirty="0" err="1"/>
              <a:t>lifted</a:t>
            </a:r>
            <a:r>
              <a:rPr lang="de-DE" dirty="0"/>
              <a:t> in </a:t>
            </a:r>
            <a:r>
              <a:rPr lang="de-DE" dirty="0" err="1"/>
              <a:t>other</a:t>
            </a:r>
            <a:r>
              <a:rPr lang="de-DE" dirty="0"/>
              <a:t> </a:t>
            </a:r>
            <a:r>
              <a:rPr lang="de-DE" dirty="0" err="1"/>
              <a:t>areas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life</a:t>
            </a:r>
            <a:r>
              <a:rPr lang="de-DE" dirty="0"/>
              <a:t> (Kwiatkowski 2023).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656228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29E3F-35FB-6EF4-43F8-10F748D08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Re-design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justice</a:t>
            </a:r>
            <a:r>
              <a:rPr lang="de-DE" dirty="0"/>
              <a:t> </a:t>
            </a:r>
            <a:r>
              <a:rPr lang="de-DE" dirty="0" err="1"/>
              <a:t>system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0B78BD-340C-C431-BE8D-2E2BE762E1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French </a:t>
            </a:r>
            <a:r>
              <a:rPr lang="de-DE" i="1" dirty="0" err="1"/>
              <a:t>juges</a:t>
            </a:r>
            <a:r>
              <a:rPr lang="de-DE" i="1" dirty="0"/>
              <a:t> de </a:t>
            </a:r>
            <a:r>
              <a:rPr lang="de-DE" i="1" dirty="0" err="1"/>
              <a:t>proximité</a:t>
            </a:r>
            <a:r>
              <a:rPr lang="de-DE" i="1" dirty="0"/>
              <a:t> </a:t>
            </a:r>
            <a:r>
              <a:rPr lang="de-DE" dirty="0" err="1"/>
              <a:t>became</a:t>
            </a:r>
            <a:r>
              <a:rPr lang="de-DE" dirty="0"/>
              <a:t> </a:t>
            </a:r>
            <a:r>
              <a:rPr lang="de-DE" dirty="0" err="1"/>
              <a:t>part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a </a:t>
            </a:r>
            <a:r>
              <a:rPr lang="de-DE" dirty="0" err="1"/>
              <a:t>category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temporary</a:t>
            </a:r>
            <a:r>
              <a:rPr lang="de-DE" dirty="0"/>
              <a:t> </a:t>
            </a:r>
            <a:r>
              <a:rPr lang="de-DE" dirty="0" err="1"/>
              <a:t>judges</a:t>
            </a:r>
            <a:r>
              <a:rPr lang="de-DE" dirty="0"/>
              <a:t>, </a:t>
            </a:r>
            <a:r>
              <a:rPr lang="de-DE" dirty="0" err="1"/>
              <a:t>which</a:t>
            </a:r>
            <a:r>
              <a:rPr lang="de-DE" dirty="0"/>
              <a:t> also </a:t>
            </a:r>
            <a:r>
              <a:rPr lang="de-DE" dirty="0" err="1"/>
              <a:t>includes</a:t>
            </a:r>
            <a:r>
              <a:rPr lang="de-DE" dirty="0"/>
              <a:t> </a:t>
            </a:r>
            <a:r>
              <a:rPr lang="de-DE" dirty="0" err="1"/>
              <a:t>legally</a:t>
            </a:r>
            <a:r>
              <a:rPr lang="de-DE" dirty="0"/>
              <a:t> </a:t>
            </a:r>
            <a:r>
              <a:rPr lang="de-DE" dirty="0" err="1"/>
              <a:t>trained</a:t>
            </a:r>
            <a:r>
              <a:rPr lang="de-DE" dirty="0"/>
              <a:t> </a:t>
            </a:r>
            <a:r>
              <a:rPr lang="de-DE" dirty="0" err="1"/>
              <a:t>parttime</a:t>
            </a:r>
            <a:r>
              <a:rPr lang="de-DE" dirty="0"/>
              <a:t> </a:t>
            </a:r>
            <a:r>
              <a:rPr lang="de-DE" dirty="0" err="1"/>
              <a:t>judges</a:t>
            </a:r>
            <a:r>
              <a:rPr lang="de-DE" dirty="0"/>
              <a:t>.</a:t>
            </a:r>
          </a:p>
          <a:p>
            <a:pPr lvl="1"/>
            <a:r>
              <a:rPr lang="en-GB" dirty="0"/>
              <a:t>The special court for neighbourhood disputes is dissolved and instead the task of providing justice “close to citizens” is distributed more widely across courts and their actors.</a:t>
            </a:r>
          </a:p>
          <a:p>
            <a:pPr marL="228600" lvl="1" indent="0">
              <a:buNone/>
            </a:pPr>
            <a:r>
              <a:rPr lang="en-GB" sz="1400" dirty="0"/>
              <a:t>(</a:t>
            </a:r>
            <a:r>
              <a:rPr lang="en-GB" sz="1400" dirty="0" err="1"/>
              <a:t>Zwickel</a:t>
            </a:r>
            <a:r>
              <a:rPr lang="en-GB" sz="1400" dirty="0"/>
              <a:t> 2017, on the “magistrate exercising on a temporary basis”: </a:t>
            </a:r>
            <a:r>
              <a:rPr lang="en-GB" sz="1400" dirty="0" err="1"/>
              <a:t>Ministère</a:t>
            </a:r>
            <a:r>
              <a:rPr lang="en-GB" sz="1400" dirty="0"/>
              <a:t> de la  Justice n.d.)</a:t>
            </a:r>
            <a:endParaRPr lang="en-GB" sz="1800" dirty="0"/>
          </a:p>
          <a:p>
            <a:pPr lvl="1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337952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413412-4177-11BC-46BD-1542E9895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Changes</a:t>
            </a:r>
            <a:r>
              <a:rPr lang="de-DE" dirty="0"/>
              <a:t> </a:t>
            </a:r>
            <a:r>
              <a:rPr lang="de-DE" dirty="0" err="1"/>
              <a:t>following</a:t>
            </a:r>
            <a:r>
              <a:rPr lang="de-DE" dirty="0"/>
              <a:t> </a:t>
            </a:r>
            <a:r>
              <a:rPr lang="de-DE" dirty="0" err="1"/>
              <a:t>criticism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court</a:t>
            </a:r>
            <a:r>
              <a:rPr lang="de-DE" dirty="0"/>
              <a:t> </a:t>
            </a:r>
            <a:r>
              <a:rPr lang="de-DE" dirty="0" err="1"/>
              <a:t>decisions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CB4E7A-4CD8-7AA8-2297-AE100B3EDA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DE" dirty="0"/>
              <a:t>In Scotland (</a:t>
            </a:r>
            <a:r>
              <a:rPr lang="de-DE" dirty="0" err="1"/>
              <a:t>no</a:t>
            </a:r>
            <a:r>
              <a:rPr lang="de-DE" dirty="0"/>
              <a:t> </a:t>
            </a:r>
            <a:r>
              <a:rPr lang="de-DE" dirty="0" err="1"/>
              <a:t>longer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EU),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en-GB" dirty="0"/>
              <a:t>conviction rate for all crime is about 88%, but only 43% for rape and attempted rape. </a:t>
            </a:r>
          </a:p>
          <a:p>
            <a:r>
              <a:rPr lang="en-GB" dirty="0"/>
              <a:t>Rape Crises, a campaign group, called for the abolition of jury trials in rape cases as jurors would believe in “rape myths”.</a:t>
            </a:r>
          </a:p>
          <a:p>
            <a:r>
              <a:rPr lang="en-GB" dirty="0"/>
              <a:t>Scottish Government draft bill to introduce a sexual offenses court for rape cases </a:t>
            </a:r>
          </a:p>
          <a:p>
            <a:pPr lvl="1"/>
            <a:r>
              <a:rPr lang="en-GB" dirty="0"/>
              <a:t>Run a pilot to conduct trials without juries.</a:t>
            </a:r>
          </a:p>
          <a:p>
            <a:r>
              <a:rPr lang="en-GB" dirty="0"/>
              <a:t>There is resistance from </a:t>
            </a:r>
            <a:r>
              <a:rPr lang="en-GB" dirty="0" err="1"/>
              <a:t>defense</a:t>
            </a:r>
            <a:r>
              <a:rPr lang="en-GB" dirty="0"/>
              <a:t> lawyers.</a:t>
            </a:r>
          </a:p>
          <a:p>
            <a:pPr marL="0" indent="0" algn="r">
              <a:buNone/>
            </a:pPr>
            <a:r>
              <a:rPr lang="en-GB" dirty="0">
                <a:latin typeface="ReithSans"/>
              </a:rPr>
              <a:t>(BBC 2023)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509838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C6A87-DEC5-D201-EC6A-F354194D6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Different </a:t>
            </a:r>
            <a:r>
              <a:rPr lang="de-DE" dirty="0" err="1"/>
              <a:t>again</a:t>
            </a:r>
            <a:r>
              <a:rPr lang="de-DE" dirty="0"/>
              <a:t> in France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921F31-22C1-5BC0-072B-A6FC1B6298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About half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cases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taken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jury</a:t>
            </a:r>
            <a:r>
              <a:rPr lang="de-DE" dirty="0"/>
              <a:t>: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rape</a:t>
            </a:r>
            <a:r>
              <a:rPr lang="de-DE" dirty="0"/>
              <a:t> </a:t>
            </a:r>
            <a:r>
              <a:rPr lang="de-DE" dirty="0" err="1"/>
              <a:t>cases</a:t>
            </a:r>
            <a:r>
              <a:rPr lang="de-DE" dirty="0"/>
              <a:t>.</a:t>
            </a:r>
          </a:p>
          <a:p>
            <a:r>
              <a:rPr lang="de-DE" dirty="0"/>
              <a:t>A </a:t>
            </a:r>
            <a:r>
              <a:rPr lang="de-DE" dirty="0" err="1"/>
              <a:t>special</a:t>
            </a:r>
            <a:r>
              <a:rPr lang="de-DE" dirty="0"/>
              <a:t> </a:t>
            </a:r>
            <a:r>
              <a:rPr lang="de-DE" dirty="0" err="1"/>
              <a:t>rape</a:t>
            </a:r>
            <a:r>
              <a:rPr lang="de-DE" dirty="0"/>
              <a:t> </a:t>
            </a:r>
            <a:r>
              <a:rPr lang="de-DE" dirty="0" err="1"/>
              <a:t>court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being</a:t>
            </a:r>
            <a:r>
              <a:rPr lang="de-DE" dirty="0"/>
              <a:t> </a:t>
            </a:r>
            <a:r>
              <a:rPr lang="de-DE" dirty="0" err="1"/>
              <a:t>created</a:t>
            </a:r>
            <a:r>
              <a:rPr lang="de-DE" dirty="0"/>
              <a:t>: 5 professional </a:t>
            </a:r>
            <a:r>
              <a:rPr lang="de-DE" dirty="0" err="1"/>
              <a:t>judges</a:t>
            </a:r>
            <a:r>
              <a:rPr lang="de-DE" dirty="0"/>
              <a:t>.</a:t>
            </a:r>
          </a:p>
          <a:p>
            <a:r>
              <a:rPr lang="de-DE" dirty="0"/>
              <a:t>Here, </a:t>
            </a:r>
            <a:r>
              <a:rPr lang="de-DE" dirty="0" err="1"/>
              <a:t>feminist</a:t>
            </a:r>
            <a:r>
              <a:rPr lang="de-DE" dirty="0"/>
              <a:t> </a:t>
            </a:r>
            <a:r>
              <a:rPr lang="de-DE" dirty="0" err="1"/>
              <a:t>organisations</a:t>
            </a:r>
            <a:r>
              <a:rPr lang="de-DE" dirty="0"/>
              <a:t> </a:t>
            </a:r>
            <a:r>
              <a:rPr lang="de-DE" dirty="0" err="1"/>
              <a:t>oppose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change</a:t>
            </a:r>
            <a:r>
              <a:rPr lang="de-DE" dirty="0"/>
              <a:t>,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they</a:t>
            </a:r>
            <a:r>
              <a:rPr lang="de-DE" dirty="0"/>
              <a:t> </a:t>
            </a:r>
            <a:r>
              <a:rPr lang="de-DE" dirty="0" err="1"/>
              <a:t>see</a:t>
            </a:r>
            <a:r>
              <a:rPr lang="de-DE" dirty="0"/>
              <a:t> sexual </a:t>
            </a:r>
            <a:r>
              <a:rPr lang="de-DE" dirty="0" err="1"/>
              <a:t>crimes</a:t>
            </a:r>
            <a:r>
              <a:rPr lang="de-DE" dirty="0"/>
              <a:t> </a:t>
            </a:r>
            <a:r>
              <a:rPr lang="de-DE" dirty="0" err="1"/>
              <a:t>against</a:t>
            </a:r>
            <a:r>
              <a:rPr lang="de-DE" dirty="0"/>
              <a:t> </a:t>
            </a:r>
            <a:r>
              <a:rPr lang="de-DE" dirty="0" err="1"/>
              <a:t>women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a social </a:t>
            </a:r>
            <a:r>
              <a:rPr lang="de-DE" dirty="0" err="1"/>
              <a:t>problem</a:t>
            </a:r>
            <a:r>
              <a:rPr lang="de-DE" dirty="0"/>
              <a:t> and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jury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a </a:t>
            </a:r>
            <a:r>
              <a:rPr lang="de-DE" dirty="0" err="1"/>
              <a:t>role</a:t>
            </a:r>
            <a:r>
              <a:rPr lang="de-DE" dirty="0"/>
              <a:t> in </a:t>
            </a:r>
            <a:r>
              <a:rPr lang="de-DE" dirty="0" err="1"/>
              <a:t>educating</a:t>
            </a:r>
            <a:r>
              <a:rPr lang="de-DE" dirty="0"/>
              <a:t> </a:t>
            </a:r>
            <a:r>
              <a:rPr lang="de-DE" dirty="0" err="1"/>
              <a:t>citizens</a:t>
            </a:r>
            <a:r>
              <a:rPr lang="de-DE" dirty="0"/>
              <a:t>.</a:t>
            </a:r>
          </a:p>
          <a:p>
            <a:r>
              <a:rPr lang="de-DE" dirty="0"/>
              <a:t>A </a:t>
            </a:r>
            <a:r>
              <a:rPr lang="de-DE" dirty="0" err="1"/>
              <a:t>trial</a:t>
            </a:r>
            <a:r>
              <a:rPr lang="de-DE" dirty="0"/>
              <a:t> was </a:t>
            </a:r>
            <a:r>
              <a:rPr lang="de-DE" dirty="0" err="1"/>
              <a:t>held</a:t>
            </a:r>
            <a:r>
              <a:rPr lang="de-DE" dirty="0"/>
              <a:t> and </a:t>
            </a:r>
            <a:r>
              <a:rPr lang="de-DE" dirty="0" err="1"/>
              <a:t>appeals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jury</a:t>
            </a:r>
            <a:r>
              <a:rPr lang="de-DE" dirty="0"/>
              <a:t> </a:t>
            </a:r>
            <a:r>
              <a:rPr lang="de-DE" dirty="0" err="1"/>
              <a:t>court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lower</a:t>
            </a:r>
            <a:r>
              <a:rPr lang="de-DE" dirty="0"/>
              <a:t> </a:t>
            </a:r>
            <a:r>
              <a:rPr lang="de-DE" dirty="0" err="1"/>
              <a:t>than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new</a:t>
            </a:r>
            <a:r>
              <a:rPr lang="de-DE" dirty="0"/>
              <a:t> </a:t>
            </a:r>
            <a:r>
              <a:rPr lang="de-DE" dirty="0" err="1"/>
              <a:t>court</a:t>
            </a:r>
            <a:r>
              <a:rPr lang="de-DE" dirty="0"/>
              <a:t>.</a:t>
            </a:r>
          </a:p>
          <a:p>
            <a:pPr algn="r"/>
            <a:r>
              <a:rPr lang="de-DE" dirty="0"/>
              <a:t>(Fiorini 2023)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89559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C2348-CC8F-773C-47D7-504892303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Summary</a:t>
            </a:r>
            <a:endParaRPr lang="en-GB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07FA34E-9070-81F6-056B-4B9FBCCC37A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587710" y="2160016"/>
          <a:ext cx="9486690" cy="39261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807162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03CFF-7E6F-816D-5726-CBAD8C8F9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710" y="455363"/>
            <a:ext cx="9486690" cy="938432"/>
          </a:xfrm>
        </p:spPr>
        <p:txBody>
          <a:bodyPr/>
          <a:lstStyle/>
          <a:p>
            <a:r>
              <a:rPr lang="de-DE" dirty="0"/>
              <a:t>References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29D2DE-2879-3B76-BA2D-5E2A6A1607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7710" y="1322773"/>
            <a:ext cx="9486690" cy="5282213"/>
          </a:xfrm>
        </p:spPr>
        <p:txBody>
          <a:bodyPr>
            <a:normAutofit fontScale="92500" lnSpcReduction="10000"/>
          </a:bodyPr>
          <a:lstStyle/>
          <a:p>
            <a:r>
              <a:rPr lang="en-GB" sz="1400" dirty="0"/>
              <a:t>BBC (2023). Not Proven Verdict to be Scrapped in Scottish courts, 27 April 2023, </a:t>
            </a:r>
            <a:r>
              <a:rPr lang="en-GB" sz="14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https://www.bbc.co.uk/news/uk-scotland-65397235</a:t>
            </a:r>
            <a:r>
              <a:rPr lang="en-GB" sz="1400" dirty="0"/>
              <a:t> (Accessed 1 May 2023).</a:t>
            </a:r>
          </a:p>
          <a:p>
            <a:r>
              <a:rPr lang="en-GB" sz="1400" dirty="0"/>
              <a:t>Cain, Bettina (2016). Quo </a:t>
            </a:r>
            <a:r>
              <a:rPr lang="en-GB" sz="1400" dirty="0" err="1"/>
              <a:t>vadis</a:t>
            </a:r>
            <a:r>
              <a:rPr lang="en-GB" sz="1400" dirty="0"/>
              <a:t> </a:t>
            </a:r>
            <a:r>
              <a:rPr lang="en-GB" sz="1400" dirty="0" err="1"/>
              <a:t>polnische</a:t>
            </a:r>
            <a:r>
              <a:rPr lang="en-GB" sz="1400" dirty="0"/>
              <a:t> </a:t>
            </a:r>
            <a:r>
              <a:rPr lang="en-GB" sz="1400" dirty="0" err="1"/>
              <a:t>Justiz</a:t>
            </a:r>
            <a:r>
              <a:rPr lang="en-GB" sz="1400" dirty="0"/>
              <a:t>? </a:t>
            </a:r>
            <a:r>
              <a:rPr lang="de-DE" sz="1400" i="1" dirty="0"/>
              <a:t>Richter ohne Robe </a:t>
            </a:r>
            <a:r>
              <a:rPr lang="de-DE" sz="1400" dirty="0"/>
              <a:t>29(2), 70-72.</a:t>
            </a:r>
          </a:p>
          <a:p>
            <a:r>
              <a:rPr lang="de-DE" sz="1400" dirty="0"/>
              <a:t>Fiorini, Benjamin (2023). Benjamin Fiorini: „</a:t>
            </a:r>
            <a:r>
              <a:rPr lang="en-GB" sz="1400" dirty="0"/>
              <a:t>“</a:t>
            </a:r>
            <a:r>
              <a:rPr lang="en-GB" sz="1400" dirty="0" err="1"/>
              <a:t>C’est</a:t>
            </a:r>
            <a:r>
              <a:rPr lang="en-GB" sz="1400" dirty="0"/>
              <a:t> le moment de se mobiliser </a:t>
            </a:r>
            <a:r>
              <a:rPr lang="en-GB" sz="1400" dirty="0" err="1"/>
              <a:t>contre</a:t>
            </a:r>
            <a:r>
              <a:rPr lang="en-GB" sz="1400" dirty="0"/>
              <a:t> la </a:t>
            </a:r>
            <a:r>
              <a:rPr lang="en-GB" sz="1400" dirty="0" err="1"/>
              <a:t>disparition</a:t>
            </a:r>
            <a:r>
              <a:rPr lang="en-GB" sz="1400" dirty="0"/>
              <a:t> des </a:t>
            </a:r>
            <a:r>
              <a:rPr lang="en-GB" sz="1400" dirty="0" err="1"/>
              <a:t>jurys</a:t>
            </a:r>
            <a:r>
              <a:rPr lang="en-GB" sz="1400" dirty="0"/>
              <a:t> </a:t>
            </a:r>
            <a:r>
              <a:rPr lang="en-GB" sz="1400" dirty="0" err="1"/>
              <a:t>populaires</a:t>
            </a:r>
            <a:r>
              <a:rPr lang="en-GB" sz="1400" dirty="0"/>
              <a:t>!“ (Interviewed by Sophie Tardy-Joubert, https://www.actu-juridique.fr/droit-penal/benjamin-fiorini-cest-le-moment-de-se-mobiliser-contre-la-disparition-des-jurys-populaires/ (Accessed 2 May 2023).</a:t>
            </a:r>
            <a:endParaRPr lang="de-DE" sz="1400" dirty="0"/>
          </a:p>
          <a:p>
            <a:r>
              <a:rPr lang="en-GB" sz="1400" dirty="0" err="1"/>
              <a:t>Kutnjak</a:t>
            </a:r>
            <a:r>
              <a:rPr lang="en-GB" sz="1400" dirty="0"/>
              <a:t> </a:t>
            </a:r>
            <a:r>
              <a:rPr lang="en-GB" sz="1400" dirty="0" err="1"/>
              <a:t>Ivković</a:t>
            </a:r>
            <a:r>
              <a:rPr lang="en-GB" sz="1400" dirty="0"/>
              <a:t>, Sanja,  and Valerie P. Hans (2021). A Worldwide Perspective on Lay Participation. In Sanja </a:t>
            </a:r>
            <a:r>
              <a:rPr lang="en-GB" sz="1400" dirty="0" err="1"/>
              <a:t>Kutnjak</a:t>
            </a:r>
            <a:r>
              <a:rPr lang="en-GB" sz="1400" dirty="0"/>
              <a:t> </a:t>
            </a:r>
            <a:r>
              <a:rPr lang="en-GB" sz="1400" dirty="0" err="1"/>
              <a:t>Ivkovich</a:t>
            </a:r>
            <a:r>
              <a:rPr lang="en-GB" sz="1400" dirty="0"/>
              <a:t> et al. (eds.), </a:t>
            </a:r>
            <a:r>
              <a:rPr lang="en-GB" sz="1400" i="1" dirty="0"/>
              <a:t>Juries, Lay Judges, and Mixed Courts: A Global Perspective</a:t>
            </a:r>
            <a:r>
              <a:rPr lang="en-GB" sz="1400" dirty="0"/>
              <a:t>, Cambridge: Cambridge University Press, pp. 323 – 345. </a:t>
            </a:r>
          </a:p>
          <a:p>
            <a:r>
              <a:rPr lang="en-GB" sz="1400" dirty="0"/>
              <a:t>Kwiatkowski, Jan (2023). Letter to ENALJ conference, e-mail 29 March 2023 (on file with author).</a:t>
            </a:r>
          </a:p>
          <a:p>
            <a:r>
              <a:rPr lang="en-GB" sz="1400" dirty="0"/>
              <a:t>Machura, Stefan (2016). Civil Justice: Lay Judges in the EU Countries. </a:t>
            </a:r>
            <a:r>
              <a:rPr lang="en-GB" sz="1400" i="1" dirty="0" err="1"/>
              <a:t>Oñati</a:t>
            </a:r>
            <a:r>
              <a:rPr lang="en-GB" sz="1400" i="1" dirty="0"/>
              <a:t> Socio-Legal Series</a:t>
            </a:r>
            <a:r>
              <a:rPr lang="en-GB" sz="1400" dirty="0"/>
              <a:t>, 6(2), 235-254 [online].</a:t>
            </a:r>
          </a:p>
          <a:p>
            <a:r>
              <a:rPr lang="en-GB" sz="1400" dirty="0" err="1"/>
              <a:t>Małolepszy</a:t>
            </a:r>
            <a:r>
              <a:rPr lang="de-DE" sz="1400" dirty="0"/>
              <a:t>, </a:t>
            </a:r>
            <a:r>
              <a:rPr lang="de-DE" sz="1400" dirty="0" err="1"/>
              <a:t>Maziej</a:t>
            </a:r>
            <a:r>
              <a:rPr lang="de-DE" sz="1400" dirty="0"/>
              <a:t>, and Michal </a:t>
            </a:r>
            <a:r>
              <a:rPr lang="en-GB" sz="1400" dirty="0" err="1"/>
              <a:t>Głuchowski</a:t>
            </a:r>
            <a:r>
              <a:rPr lang="en-GB" sz="1400" dirty="0"/>
              <a:t>,</a:t>
            </a:r>
            <a:r>
              <a:rPr lang="de-DE" sz="1400" dirty="0"/>
              <a:t> (2018). </a:t>
            </a:r>
            <a:r>
              <a:rPr lang="de-DE" sz="1400" dirty="0" err="1"/>
              <a:t>Participation</a:t>
            </a:r>
            <a:r>
              <a:rPr lang="de-DE" sz="1400" dirty="0"/>
              <a:t> </a:t>
            </a:r>
            <a:r>
              <a:rPr lang="de-DE" sz="1400" dirty="0" err="1"/>
              <a:t>of</a:t>
            </a:r>
            <a:r>
              <a:rPr lang="de-DE" sz="1400" dirty="0"/>
              <a:t> Lay Judges in </a:t>
            </a:r>
            <a:r>
              <a:rPr lang="de-DE" sz="1400" dirty="0" err="1"/>
              <a:t>Criminal</a:t>
            </a:r>
            <a:r>
              <a:rPr lang="de-DE" sz="1400" dirty="0"/>
              <a:t> Proceedings in </a:t>
            </a:r>
            <a:r>
              <a:rPr lang="de-DE" sz="1400" dirty="0" err="1"/>
              <a:t>Poland</a:t>
            </a:r>
            <a:r>
              <a:rPr lang="de-DE" sz="1400" dirty="0"/>
              <a:t> and Germany. </a:t>
            </a:r>
            <a:r>
              <a:rPr lang="de-DE" sz="1400" i="1" dirty="0"/>
              <a:t>Ius </a:t>
            </a:r>
            <a:r>
              <a:rPr lang="de-DE" sz="1400" i="1" dirty="0" err="1"/>
              <a:t>novum</a:t>
            </a:r>
            <a:r>
              <a:rPr lang="de-DE" sz="1400" dirty="0"/>
              <a:t> 12(2), 86-1006 (online).</a:t>
            </a:r>
          </a:p>
          <a:p>
            <a:r>
              <a:rPr lang="en-GB" sz="1400" dirty="0" err="1"/>
              <a:t>Ministère</a:t>
            </a:r>
            <a:r>
              <a:rPr lang="en-GB" sz="1400" dirty="0"/>
              <a:t> de la  Justice (n.d.). </a:t>
            </a:r>
            <a:r>
              <a:rPr lang="fr-FR" sz="1400" dirty="0"/>
              <a:t>Magistrat exerçant à titre temporaire, </a:t>
            </a:r>
            <a:r>
              <a:rPr lang="de-DE" sz="1400" dirty="0"/>
              <a:t>http://www.metiers.justice.gouv.fr/magistrat-12581/magistrat-exercant-a-titre-temporaire-12884/#:~:text=Statut%20du%20magistrat%20exer%C3%A7ant%20%C3%A0%20titre%20temporaire&amp;text=Le%20MTT%2C%20nomm%C3%A9%20par%20d%C3%A9cret,l'%C3%A2ge%20de%2075%20ans. (</a:t>
            </a:r>
            <a:r>
              <a:rPr lang="de-DE" sz="1400" dirty="0" err="1"/>
              <a:t>Accessed</a:t>
            </a:r>
            <a:r>
              <a:rPr lang="de-DE" sz="1400" dirty="0"/>
              <a:t> 30 April 2023).</a:t>
            </a:r>
          </a:p>
          <a:p>
            <a:r>
              <a:rPr lang="de-DE" sz="1400" dirty="0"/>
              <a:t>Zwickel, Martin (2017). Das Ende der französischen </a:t>
            </a:r>
            <a:r>
              <a:rPr lang="de-DE" sz="1400" dirty="0" err="1"/>
              <a:t>jurisdictions</a:t>
            </a:r>
            <a:r>
              <a:rPr lang="de-DE" sz="1400" dirty="0"/>
              <a:t> und </a:t>
            </a:r>
            <a:r>
              <a:rPr lang="de-DE" sz="1400" dirty="0" err="1"/>
              <a:t>juges</a:t>
            </a:r>
            <a:r>
              <a:rPr lang="de-DE" sz="1400" dirty="0"/>
              <a:t> de </a:t>
            </a:r>
            <a:r>
              <a:rPr lang="de-DE" sz="1400" dirty="0" err="1"/>
              <a:t>proximité</a:t>
            </a:r>
            <a:r>
              <a:rPr lang="de-DE" sz="1400" dirty="0"/>
              <a:t>, Richter </a:t>
            </a:r>
            <a:r>
              <a:rPr lang="de-DE" sz="1400" i="1" dirty="0"/>
              <a:t>ohne Robe </a:t>
            </a:r>
            <a:r>
              <a:rPr lang="de-DE" sz="1400" dirty="0"/>
              <a:t>29(2), 58-61.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2672864544"/>
      </p:ext>
    </p:extLst>
  </p:cSld>
  <p:clrMapOvr>
    <a:masterClrMapping/>
  </p:clrMapOvr>
</p:sld>
</file>

<file path=ppt/theme/theme1.xml><?xml version="1.0" encoding="utf-8"?>
<a:theme xmlns:a="http://schemas.openxmlformats.org/drawingml/2006/main" name="InterweaveVTI">
  <a:themeElements>
    <a:clrScheme name="AnalogousFromLightSeedRightStep">
      <a:dk1>
        <a:srgbClr val="000000"/>
      </a:dk1>
      <a:lt1>
        <a:srgbClr val="FFFFFF"/>
      </a:lt1>
      <a:dk2>
        <a:srgbClr val="35371F"/>
      </a:dk2>
      <a:lt2>
        <a:srgbClr val="E2E7E8"/>
      </a:lt2>
      <a:accent1>
        <a:srgbClr val="C1998C"/>
      </a:accent1>
      <a:accent2>
        <a:srgbClr val="B5A17B"/>
      </a:accent2>
      <a:accent3>
        <a:srgbClr val="A3A67E"/>
      </a:accent3>
      <a:accent4>
        <a:srgbClr val="8FAA74"/>
      </a:accent4>
      <a:accent5>
        <a:srgbClr val="85AB82"/>
      </a:accent5>
      <a:accent6>
        <a:srgbClr val="77AF89"/>
      </a:accent6>
      <a:hlink>
        <a:srgbClr val="5D8A99"/>
      </a:hlink>
      <a:folHlink>
        <a:srgbClr val="7F7F7F"/>
      </a:folHlink>
    </a:clrScheme>
    <a:fontScheme name="Interweave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rweaveVTI" id="{2A5AE21D-FC75-4AD0-BC12-FA563BC24905}" vid="{9A4A41B8-EB69-44BB-8E15-B517E25CF8C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480</TotalTime>
  <Words>1191</Words>
  <Application>Microsoft Office PowerPoint</Application>
  <PresentationFormat>Widescreen</PresentationFormat>
  <Paragraphs>124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Neue Haas Grotesk Text Pro</vt:lpstr>
      <vt:lpstr>ReithSans</vt:lpstr>
      <vt:lpstr>Times New Roman</vt:lpstr>
      <vt:lpstr>Verdana</vt:lpstr>
      <vt:lpstr>InterweaveVTI</vt:lpstr>
      <vt:lpstr>Lay Judges in the European Union – Developments </vt:lpstr>
      <vt:lpstr>Definition</vt:lpstr>
      <vt:lpstr>Of the people, sitting as single judge or in panels</vt:lpstr>
      <vt:lpstr>Principle forms of courts</vt:lpstr>
      <vt:lpstr>Almost all European countries employ lay judges in criminal courts</vt:lpstr>
      <vt:lpstr>Similar for  civil justice</vt:lpstr>
      <vt:lpstr>Other courts with lay participation in Europe</vt:lpstr>
      <vt:lpstr>Up and down result of:</vt:lpstr>
      <vt:lpstr>Lay participation as move to democratise/modernise</vt:lpstr>
      <vt:lpstr>Curtailing lay participation in times of crisis</vt:lpstr>
      <vt:lpstr>Re-design of the justice system</vt:lpstr>
      <vt:lpstr>Changes following criticism of court decisions</vt:lpstr>
      <vt:lpstr>Different again in France</vt:lpstr>
      <vt:lpstr>Summary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Lay Judges in the European Union – Developments </dc:title>
  <dc:creator>Stefan Machura (Staff)</dc:creator>
  <cp:lastModifiedBy>Stefan Machura (Staff)</cp:lastModifiedBy>
  <cp:revision>3</cp:revision>
  <dcterms:created xsi:type="dcterms:W3CDTF">2023-04-30T09:24:26Z</dcterms:created>
  <dcterms:modified xsi:type="dcterms:W3CDTF">2023-05-20T13:39:15Z</dcterms:modified>
</cp:coreProperties>
</file>