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A6D359-C8C8-4FDA-AEFD-41A599A9070C}" v="31" dt="2024-11-06T09:56:40.3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0" autoAdjust="0"/>
    <p:restoredTop sz="81616" autoAdjust="0"/>
  </p:normalViewPr>
  <p:slideViewPr>
    <p:cSldViewPr snapToGrid="0">
      <p:cViewPr varScale="1">
        <p:scale>
          <a:sx n="93" d="100"/>
          <a:sy n="93" d="100"/>
        </p:scale>
        <p:origin x="10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785DBD-3DD6-4FA3-B049-28BA6221F740}"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F4002714-7A0D-4093-8E8D-4313516D883F}">
      <dgm:prSet custT="1"/>
      <dgm:spPr>
        <a:noFill/>
        <a:ln>
          <a:solidFill>
            <a:schemeClr val="accent1">
              <a:lumMod val="75000"/>
            </a:schemeClr>
          </a:solidFill>
        </a:ln>
      </dgm:spPr>
      <dgm:t>
        <a:bodyPr/>
        <a:lstStyle/>
        <a:p>
          <a:pPr>
            <a:defRPr cap="all"/>
          </a:pPr>
          <a:r>
            <a:rPr lang="en-GB" sz="2000" dirty="0">
              <a:solidFill>
                <a:schemeClr val="accent1">
                  <a:lumMod val="50000"/>
                </a:schemeClr>
              </a:solidFill>
            </a:rPr>
            <a:t>To determine if the VALD ForceFrame is a reliable method of testing neck strength </a:t>
          </a:r>
          <a:endParaRPr lang="en-US" sz="2000" dirty="0">
            <a:solidFill>
              <a:schemeClr val="accent1">
                <a:lumMod val="50000"/>
              </a:schemeClr>
            </a:solidFill>
          </a:endParaRPr>
        </a:p>
      </dgm:t>
    </dgm:pt>
    <dgm:pt modelId="{DCF4875D-5A35-4BA0-99BF-8692D204B6BF}" type="parTrans" cxnId="{A28423CB-6383-4E83-BAC9-55F2989FC8CA}">
      <dgm:prSet/>
      <dgm:spPr/>
      <dgm:t>
        <a:bodyPr/>
        <a:lstStyle/>
        <a:p>
          <a:endParaRPr lang="en-US"/>
        </a:p>
      </dgm:t>
    </dgm:pt>
    <dgm:pt modelId="{DC3CC6CB-FF3C-4FA8-AAE4-9A72B5877A23}" type="sibTrans" cxnId="{A28423CB-6383-4E83-BAC9-55F2989FC8CA}">
      <dgm:prSet/>
      <dgm:spPr/>
      <dgm:t>
        <a:bodyPr/>
        <a:lstStyle/>
        <a:p>
          <a:endParaRPr lang="en-US"/>
        </a:p>
      </dgm:t>
    </dgm:pt>
    <dgm:pt modelId="{31F2B497-1B1A-432B-BA0A-82C7A4A01BD0}">
      <dgm:prSet custT="1"/>
      <dgm:spPr/>
      <dgm:t>
        <a:bodyPr/>
        <a:lstStyle/>
        <a:p>
          <a:pPr>
            <a:defRPr cap="all"/>
          </a:pPr>
          <a:r>
            <a:rPr lang="en-GB" sz="2000" dirty="0">
              <a:solidFill>
                <a:schemeClr val="accent1">
                  <a:lumMod val="50000"/>
                </a:schemeClr>
              </a:solidFill>
            </a:rPr>
            <a:t>To generate normative neck strength data</a:t>
          </a:r>
          <a:endParaRPr lang="en-US" sz="2000" dirty="0">
            <a:solidFill>
              <a:schemeClr val="accent1">
                <a:lumMod val="50000"/>
              </a:schemeClr>
            </a:solidFill>
          </a:endParaRPr>
        </a:p>
      </dgm:t>
    </dgm:pt>
    <dgm:pt modelId="{C9661F35-2B73-4460-B72A-726BD7C93FAA}" type="parTrans" cxnId="{88029AAA-BDB5-4861-908E-E2AB7E9CAE45}">
      <dgm:prSet/>
      <dgm:spPr/>
      <dgm:t>
        <a:bodyPr/>
        <a:lstStyle/>
        <a:p>
          <a:endParaRPr lang="en-US"/>
        </a:p>
      </dgm:t>
    </dgm:pt>
    <dgm:pt modelId="{E03E0D14-1A4C-4AD7-8C07-535AB366AAA7}" type="sibTrans" cxnId="{88029AAA-BDB5-4861-908E-E2AB7E9CAE45}">
      <dgm:prSet/>
      <dgm:spPr/>
      <dgm:t>
        <a:bodyPr/>
        <a:lstStyle/>
        <a:p>
          <a:endParaRPr lang="en-US"/>
        </a:p>
      </dgm:t>
    </dgm:pt>
    <dgm:pt modelId="{96E5A392-2CDC-47F5-9D66-9F3E880FDB80}" type="pres">
      <dgm:prSet presAssocID="{1D785DBD-3DD6-4FA3-B049-28BA6221F740}" presName="root" presStyleCnt="0">
        <dgm:presLayoutVars>
          <dgm:dir/>
          <dgm:resizeHandles val="exact"/>
        </dgm:presLayoutVars>
      </dgm:prSet>
      <dgm:spPr/>
    </dgm:pt>
    <dgm:pt modelId="{8418DB8C-C300-40EC-B6A5-3E002D479ADF}" type="pres">
      <dgm:prSet presAssocID="{F4002714-7A0D-4093-8E8D-4313516D883F}" presName="compNode" presStyleCnt="0"/>
      <dgm:spPr/>
    </dgm:pt>
    <dgm:pt modelId="{8640365D-8221-47E1-99FF-732AED8B2A9F}" type="pres">
      <dgm:prSet presAssocID="{F4002714-7A0D-4093-8E8D-4313516D883F}" presName="iconBgRect" presStyleLbl="bgShp" presStyleIdx="0" presStyleCnt="2"/>
      <dgm:spPr>
        <a:solidFill>
          <a:schemeClr val="accent1">
            <a:lumMod val="75000"/>
          </a:schemeClr>
        </a:solidFill>
      </dgm:spPr>
    </dgm:pt>
    <dgm:pt modelId="{E713DBE3-9C2A-4DD2-A1ED-99ED4991CB20}" type="pres">
      <dgm:prSet presAssocID="{F4002714-7A0D-4093-8E8D-4313516D883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17C64914-D66B-483D-B872-49FA35758447}" type="pres">
      <dgm:prSet presAssocID="{F4002714-7A0D-4093-8E8D-4313516D883F}" presName="spaceRect" presStyleCnt="0"/>
      <dgm:spPr/>
    </dgm:pt>
    <dgm:pt modelId="{937914C9-7234-4ECA-8A44-CECC02FB07FA}" type="pres">
      <dgm:prSet presAssocID="{F4002714-7A0D-4093-8E8D-4313516D883F}" presName="textRect" presStyleLbl="revTx" presStyleIdx="0" presStyleCnt="2">
        <dgm:presLayoutVars>
          <dgm:chMax val="1"/>
          <dgm:chPref val="1"/>
        </dgm:presLayoutVars>
      </dgm:prSet>
      <dgm:spPr/>
    </dgm:pt>
    <dgm:pt modelId="{67702C17-E1DD-46C1-9BD9-FE143256ABAD}" type="pres">
      <dgm:prSet presAssocID="{DC3CC6CB-FF3C-4FA8-AAE4-9A72B5877A23}" presName="sibTrans" presStyleCnt="0"/>
      <dgm:spPr/>
    </dgm:pt>
    <dgm:pt modelId="{A79F11DE-2682-47A8-BA28-17A34D77F9E0}" type="pres">
      <dgm:prSet presAssocID="{31F2B497-1B1A-432B-BA0A-82C7A4A01BD0}" presName="compNode" presStyleCnt="0"/>
      <dgm:spPr/>
    </dgm:pt>
    <dgm:pt modelId="{5D22562F-9CC8-438B-AB1E-3674E16AB98B}" type="pres">
      <dgm:prSet presAssocID="{31F2B497-1B1A-432B-BA0A-82C7A4A01BD0}" presName="iconBgRect" presStyleLbl="bgShp" presStyleIdx="1" presStyleCnt="2"/>
      <dgm:spPr>
        <a:solidFill>
          <a:schemeClr val="accent1">
            <a:lumMod val="75000"/>
          </a:schemeClr>
        </a:solidFill>
      </dgm:spPr>
    </dgm:pt>
    <dgm:pt modelId="{661930C4-CE32-4B0B-AACB-05CFDA15D036}" type="pres">
      <dgm:prSet presAssocID="{31F2B497-1B1A-432B-BA0A-82C7A4A01BD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r chart"/>
        </a:ext>
      </dgm:extLst>
    </dgm:pt>
    <dgm:pt modelId="{36ED5D35-C4FA-4F28-AAB8-8D68517A86F4}" type="pres">
      <dgm:prSet presAssocID="{31F2B497-1B1A-432B-BA0A-82C7A4A01BD0}" presName="spaceRect" presStyleCnt="0"/>
      <dgm:spPr/>
    </dgm:pt>
    <dgm:pt modelId="{974365FA-2ADB-4926-9FE1-DE4A3D77F00C}" type="pres">
      <dgm:prSet presAssocID="{31F2B497-1B1A-432B-BA0A-82C7A4A01BD0}" presName="textRect" presStyleLbl="revTx" presStyleIdx="1" presStyleCnt="2">
        <dgm:presLayoutVars>
          <dgm:chMax val="1"/>
          <dgm:chPref val="1"/>
        </dgm:presLayoutVars>
      </dgm:prSet>
      <dgm:spPr/>
    </dgm:pt>
  </dgm:ptLst>
  <dgm:cxnLst>
    <dgm:cxn modelId="{A8DA251B-9462-4678-8662-EDC09BBFC8BD}" type="presOf" srcId="{1D785DBD-3DD6-4FA3-B049-28BA6221F740}" destId="{96E5A392-2CDC-47F5-9D66-9F3E880FDB80}" srcOrd="0" destOrd="0" presId="urn:microsoft.com/office/officeart/2018/5/layout/IconCircleLabelList"/>
    <dgm:cxn modelId="{CF1DE247-0F10-44DF-B97E-51D8F9A7467C}" type="presOf" srcId="{31F2B497-1B1A-432B-BA0A-82C7A4A01BD0}" destId="{974365FA-2ADB-4926-9FE1-DE4A3D77F00C}" srcOrd="0" destOrd="0" presId="urn:microsoft.com/office/officeart/2018/5/layout/IconCircleLabelList"/>
    <dgm:cxn modelId="{02BE2368-1390-4FFE-A7AD-E7FDDF229E17}" type="presOf" srcId="{F4002714-7A0D-4093-8E8D-4313516D883F}" destId="{937914C9-7234-4ECA-8A44-CECC02FB07FA}" srcOrd="0" destOrd="0" presId="urn:microsoft.com/office/officeart/2018/5/layout/IconCircleLabelList"/>
    <dgm:cxn modelId="{88029AAA-BDB5-4861-908E-E2AB7E9CAE45}" srcId="{1D785DBD-3DD6-4FA3-B049-28BA6221F740}" destId="{31F2B497-1B1A-432B-BA0A-82C7A4A01BD0}" srcOrd="1" destOrd="0" parTransId="{C9661F35-2B73-4460-B72A-726BD7C93FAA}" sibTransId="{E03E0D14-1A4C-4AD7-8C07-535AB366AAA7}"/>
    <dgm:cxn modelId="{A28423CB-6383-4E83-BAC9-55F2989FC8CA}" srcId="{1D785DBD-3DD6-4FA3-B049-28BA6221F740}" destId="{F4002714-7A0D-4093-8E8D-4313516D883F}" srcOrd="0" destOrd="0" parTransId="{DCF4875D-5A35-4BA0-99BF-8692D204B6BF}" sibTransId="{DC3CC6CB-FF3C-4FA8-AAE4-9A72B5877A23}"/>
    <dgm:cxn modelId="{4E3A284E-1D7C-41CB-95E5-9E70E6C9950B}" type="presParOf" srcId="{96E5A392-2CDC-47F5-9D66-9F3E880FDB80}" destId="{8418DB8C-C300-40EC-B6A5-3E002D479ADF}" srcOrd="0" destOrd="0" presId="urn:microsoft.com/office/officeart/2018/5/layout/IconCircleLabelList"/>
    <dgm:cxn modelId="{444239C3-4B2B-4847-855A-96E4AF9A3CAE}" type="presParOf" srcId="{8418DB8C-C300-40EC-B6A5-3E002D479ADF}" destId="{8640365D-8221-47E1-99FF-732AED8B2A9F}" srcOrd="0" destOrd="0" presId="urn:microsoft.com/office/officeart/2018/5/layout/IconCircleLabelList"/>
    <dgm:cxn modelId="{13E0FA04-2BF2-4D3E-A28F-850DEA4C7221}" type="presParOf" srcId="{8418DB8C-C300-40EC-B6A5-3E002D479ADF}" destId="{E713DBE3-9C2A-4DD2-A1ED-99ED4991CB20}" srcOrd="1" destOrd="0" presId="urn:microsoft.com/office/officeart/2018/5/layout/IconCircleLabelList"/>
    <dgm:cxn modelId="{1A4F9A02-9239-4A01-9815-8ABEAA1D6D4A}" type="presParOf" srcId="{8418DB8C-C300-40EC-B6A5-3E002D479ADF}" destId="{17C64914-D66B-483D-B872-49FA35758447}" srcOrd="2" destOrd="0" presId="urn:microsoft.com/office/officeart/2018/5/layout/IconCircleLabelList"/>
    <dgm:cxn modelId="{92BAE79C-0ED2-458A-9717-32C45FDE5ADC}" type="presParOf" srcId="{8418DB8C-C300-40EC-B6A5-3E002D479ADF}" destId="{937914C9-7234-4ECA-8A44-CECC02FB07FA}" srcOrd="3" destOrd="0" presId="urn:microsoft.com/office/officeart/2018/5/layout/IconCircleLabelList"/>
    <dgm:cxn modelId="{DC903774-5958-47BD-94C9-E5F747D609DB}" type="presParOf" srcId="{96E5A392-2CDC-47F5-9D66-9F3E880FDB80}" destId="{67702C17-E1DD-46C1-9BD9-FE143256ABAD}" srcOrd="1" destOrd="0" presId="urn:microsoft.com/office/officeart/2018/5/layout/IconCircleLabelList"/>
    <dgm:cxn modelId="{79257E83-480B-4C78-BFFC-25BB60E2088E}" type="presParOf" srcId="{96E5A392-2CDC-47F5-9D66-9F3E880FDB80}" destId="{A79F11DE-2682-47A8-BA28-17A34D77F9E0}" srcOrd="2" destOrd="0" presId="urn:microsoft.com/office/officeart/2018/5/layout/IconCircleLabelList"/>
    <dgm:cxn modelId="{9B1388C7-C610-4807-938C-62AF6557B250}" type="presParOf" srcId="{A79F11DE-2682-47A8-BA28-17A34D77F9E0}" destId="{5D22562F-9CC8-438B-AB1E-3674E16AB98B}" srcOrd="0" destOrd="0" presId="urn:microsoft.com/office/officeart/2018/5/layout/IconCircleLabelList"/>
    <dgm:cxn modelId="{BB186419-16B5-4461-9B48-3B4413CDC871}" type="presParOf" srcId="{A79F11DE-2682-47A8-BA28-17A34D77F9E0}" destId="{661930C4-CE32-4B0B-AACB-05CFDA15D036}" srcOrd="1" destOrd="0" presId="urn:microsoft.com/office/officeart/2018/5/layout/IconCircleLabelList"/>
    <dgm:cxn modelId="{DAF1BAC5-F0D0-4378-B979-D5DF690255F4}" type="presParOf" srcId="{A79F11DE-2682-47A8-BA28-17A34D77F9E0}" destId="{36ED5D35-C4FA-4F28-AAB8-8D68517A86F4}" srcOrd="2" destOrd="0" presId="urn:microsoft.com/office/officeart/2018/5/layout/IconCircleLabelList"/>
    <dgm:cxn modelId="{2177D888-8E4D-4597-BB1A-D01583175C07}" type="presParOf" srcId="{A79F11DE-2682-47A8-BA28-17A34D77F9E0}" destId="{974365FA-2ADB-4926-9FE1-DE4A3D77F00C}"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DFEEEA-65D0-4F36-B549-8FD0F516EAD4}" type="doc">
      <dgm:prSet loTypeId="urn:microsoft.com/office/officeart/2005/8/layout/list1" loCatId="list" qsTypeId="urn:microsoft.com/office/officeart/2005/8/quickstyle/simple4" qsCatId="simple" csTypeId="urn:microsoft.com/office/officeart/2005/8/colors/colorful2" csCatId="colorful" phldr="1"/>
      <dgm:spPr/>
      <dgm:t>
        <a:bodyPr/>
        <a:lstStyle/>
        <a:p>
          <a:endParaRPr lang="en-US"/>
        </a:p>
      </dgm:t>
    </dgm:pt>
    <dgm:pt modelId="{DA8A1248-D32A-4F39-AADC-D1F60EF02091}">
      <dgm:prSet/>
      <dgm:spPr>
        <a:solidFill>
          <a:schemeClr val="accent1">
            <a:lumMod val="75000"/>
          </a:schemeClr>
        </a:solidFill>
      </dgm:spPr>
      <dgm:t>
        <a:bodyPr/>
        <a:lstStyle/>
        <a:p>
          <a:r>
            <a:rPr lang="en-US"/>
            <a:t>Mean MVIC:</a:t>
          </a:r>
        </a:p>
      </dgm:t>
    </dgm:pt>
    <dgm:pt modelId="{9D218A14-7BF1-4F8F-96B4-82F387BE0938}" type="parTrans" cxnId="{F3A85CC6-BC2B-4B34-B12B-D23529131A69}">
      <dgm:prSet/>
      <dgm:spPr/>
      <dgm:t>
        <a:bodyPr/>
        <a:lstStyle/>
        <a:p>
          <a:endParaRPr lang="en-US"/>
        </a:p>
      </dgm:t>
    </dgm:pt>
    <dgm:pt modelId="{CD22320E-A830-4E9E-85A8-B502930EF22D}" type="sibTrans" cxnId="{F3A85CC6-BC2B-4B34-B12B-D23529131A69}">
      <dgm:prSet/>
      <dgm:spPr/>
      <dgm:t>
        <a:bodyPr/>
        <a:lstStyle/>
        <a:p>
          <a:endParaRPr lang="en-US"/>
        </a:p>
      </dgm:t>
    </dgm:pt>
    <dgm:pt modelId="{C53097E7-670F-44D2-9DF2-8CADFFBC5A7E}">
      <dgm:prSet/>
      <dgm:spPr>
        <a:ln>
          <a:solidFill>
            <a:schemeClr val="accent1">
              <a:lumMod val="75000"/>
            </a:schemeClr>
          </a:solidFill>
        </a:ln>
      </dgm:spPr>
      <dgm:t>
        <a:bodyPr/>
        <a:lstStyle/>
        <a:p>
          <a:r>
            <a:rPr lang="en-US"/>
            <a:t>Extension 168.58 ± 34.93N</a:t>
          </a:r>
        </a:p>
      </dgm:t>
    </dgm:pt>
    <dgm:pt modelId="{5A82ED7A-C289-427A-A325-718C61371AC7}" type="parTrans" cxnId="{B618BC9B-2630-48A9-9C29-60B41C8F9EEC}">
      <dgm:prSet/>
      <dgm:spPr/>
      <dgm:t>
        <a:bodyPr/>
        <a:lstStyle/>
        <a:p>
          <a:endParaRPr lang="en-US"/>
        </a:p>
      </dgm:t>
    </dgm:pt>
    <dgm:pt modelId="{A87B5F75-E593-4BC4-A8F4-6971B72CEFE3}" type="sibTrans" cxnId="{B618BC9B-2630-48A9-9C29-60B41C8F9EEC}">
      <dgm:prSet/>
      <dgm:spPr/>
      <dgm:t>
        <a:bodyPr/>
        <a:lstStyle/>
        <a:p>
          <a:endParaRPr lang="en-US"/>
        </a:p>
      </dgm:t>
    </dgm:pt>
    <dgm:pt modelId="{E495203B-4FDA-4CE5-B8CA-DA20F6598F25}">
      <dgm:prSet/>
      <dgm:spPr>
        <a:ln>
          <a:solidFill>
            <a:schemeClr val="accent1">
              <a:lumMod val="75000"/>
            </a:schemeClr>
          </a:solidFill>
        </a:ln>
      </dgm:spPr>
      <dgm:t>
        <a:bodyPr/>
        <a:lstStyle/>
        <a:p>
          <a:r>
            <a:rPr lang="en-US"/>
            <a:t>Flexion 143.58 ± 29.61N</a:t>
          </a:r>
        </a:p>
      </dgm:t>
    </dgm:pt>
    <dgm:pt modelId="{6BD3179D-063D-4BED-9C14-88D5F1413F2B}" type="parTrans" cxnId="{A4E8DC6D-AC4F-404D-8CC6-9C447D9B9B3F}">
      <dgm:prSet/>
      <dgm:spPr/>
      <dgm:t>
        <a:bodyPr/>
        <a:lstStyle/>
        <a:p>
          <a:endParaRPr lang="en-US"/>
        </a:p>
      </dgm:t>
    </dgm:pt>
    <dgm:pt modelId="{DA0A9D02-A4F5-40E0-99D0-25E2953F9E9E}" type="sibTrans" cxnId="{A4E8DC6D-AC4F-404D-8CC6-9C447D9B9B3F}">
      <dgm:prSet/>
      <dgm:spPr/>
      <dgm:t>
        <a:bodyPr/>
        <a:lstStyle/>
        <a:p>
          <a:endParaRPr lang="en-US"/>
        </a:p>
      </dgm:t>
    </dgm:pt>
    <dgm:pt modelId="{56A81480-60CD-47AB-8F8E-7D0A1C718B7D}">
      <dgm:prSet/>
      <dgm:spPr>
        <a:ln>
          <a:solidFill>
            <a:schemeClr val="accent1">
              <a:lumMod val="75000"/>
            </a:schemeClr>
          </a:solidFill>
        </a:ln>
      </dgm:spPr>
      <dgm:t>
        <a:bodyPr/>
        <a:lstStyle/>
        <a:p>
          <a:r>
            <a:rPr lang="en-US"/>
            <a:t>LSF 103.33 ± 20.65N</a:t>
          </a:r>
        </a:p>
      </dgm:t>
    </dgm:pt>
    <dgm:pt modelId="{C6F255F1-E5F2-4386-9F0C-4975369FB2C7}" type="parTrans" cxnId="{85CFB721-8B02-452E-980E-B6055487BE80}">
      <dgm:prSet/>
      <dgm:spPr/>
      <dgm:t>
        <a:bodyPr/>
        <a:lstStyle/>
        <a:p>
          <a:endParaRPr lang="en-US"/>
        </a:p>
      </dgm:t>
    </dgm:pt>
    <dgm:pt modelId="{102159A2-78B2-4E55-A32C-6AC41CA0EBD4}" type="sibTrans" cxnId="{85CFB721-8B02-452E-980E-B6055487BE80}">
      <dgm:prSet/>
      <dgm:spPr/>
      <dgm:t>
        <a:bodyPr/>
        <a:lstStyle/>
        <a:p>
          <a:endParaRPr lang="en-US"/>
        </a:p>
      </dgm:t>
    </dgm:pt>
    <dgm:pt modelId="{93149E8D-9E8A-40C0-A35B-9C0C864E1FD6}">
      <dgm:prSet/>
      <dgm:spPr>
        <a:ln>
          <a:solidFill>
            <a:schemeClr val="accent1">
              <a:lumMod val="75000"/>
            </a:schemeClr>
          </a:solidFill>
        </a:ln>
      </dgm:spPr>
      <dgm:t>
        <a:bodyPr/>
        <a:lstStyle/>
        <a:p>
          <a:r>
            <a:rPr lang="en-US"/>
            <a:t>RSF 103.06 ± 24.74N</a:t>
          </a:r>
        </a:p>
      </dgm:t>
    </dgm:pt>
    <dgm:pt modelId="{4E1241B1-EC23-4991-BCC4-A149B89B5E63}" type="parTrans" cxnId="{317A2F6F-D602-4836-B7EA-2F8592EE7BD0}">
      <dgm:prSet/>
      <dgm:spPr/>
      <dgm:t>
        <a:bodyPr/>
        <a:lstStyle/>
        <a:p>
          <a:endParaRPr lang="en-US"/>
        </a:p>
      </dgm:t>
    </dgm:pt>
    <dgm:pt modelId="{0BFFAB06-EC40-4BE2-9DE3-4C06F312E54D}" type="sibTrans" cxnId="{317A2F6F-D602-4836-B7EA-2F8592EE7BD0}">
      <dgm:prSet/>
      <dgm:spPr/>
      <dgm:t>
        <a:bodyPr/>
        <a:lstStyle/>
        <a:p>
          <a:endParaRPr lang="en-US"/>
        </a:p>
      </dgm:t>
    </dgm:pt>
    <dgm:pt modelId="{F0E18509-94CF-46BB-94BA-92894B32ACA2}">
      <dgm:prSet/>
      <dgm:spPr>
        <a:ln>
          <a:solidFill>
            <a:schemeClr val="accent1">
              <a:lumMod val="75000"/>
            </a:schemeClr>
          </a:solidFill>
        </a:ln>
      </dgm:spPr>
      <dgm:t>
        <a:bodyPr/>
        <a:lstStyle/>
        <a:p>
          <a:r>
            <a:rPr lang="en-US"/>
            <a:t>No significant difference between forwards and backs</a:t>
          </a:r>
        </a:p>
      </dgm:t>
    </dgm:pt>
    <dgm:pt modelId="{08857578-EB5B-4CC5-9B86-FC4CF88DE7D2}" type="parTrans" cxnId="{E552D8DF-17C8-4C7F-95E1-EDD387F55D0A}">
      <dgm:prSet/>
      <dgm:spPr/>
      <dgm:t>
        <a:bodyPr/>
        <a:lstStyle/>
        <a:p>
          <a:endParaRPr lang="en-US"/>
        </a:p>
      </dgm:t>
    </dgm:pt>
    <dgm:pt modelId="{04413CC0-F862-459F-AF2D-97DF02CBA234}" type="sibTrans" cxnId="{E552D8DF-17C8-4C7F-95E1-EDD387F55D0A}">
      <dgm:prSet/>
      <dgm:spPr/>
      <dgm:t>
        <a:bodyPr/>
        <a:lstStyle/>
        <a:p>
          <a:endParaRPr lang="en-US"/>
        </a:p>
      </dgm:t>
    </dgm:pt>
    <dgm:pt modelId="{5D27EDDC-F483-484F-9085-54C2DEEE8FF4}">
      <dgm:prSet/>
      <dgm:spPr>
        <a:solidFill>
          <a:schemeClr val="accent1">
            <a:lumMod val="75000"/>
          </a:schemeClr>
        </a:solidFill>
      </dgm:spPr>
      <dgm:t>
        <a:bodyPr/>
        <a:lstStyle/>
        <a:p>
          <a:r>
            <a:rPr lang="en-US"/>
            <a:t>ICCs and 95% CIs:</a:t>
          </a:r>
        </a:p>
      </dgm:t>
    </dgm:pt>
    <dgm:pt modelId="{2D8DE1C3-9002-477F-8325-343CA4723D83}" type="parTrans" cxnId="{5D04B25F-7964-4BE5-B6D5-5BA03C4BA6B0}">
      <dgm:prSet/>
      <dgm:spPr/>
      <dgm:t>
        <a:bodyPr/>
        <a:lstStyle/>
        <a:p>
          <a:endParaRPr lang="en-US"/>
        </a:p>
      </dgm:t>
    </dgm:pt>
    <dgm:pt modelId="{5DE3B55C-F78C-4927-ABCC-D0417E84E8D5}" type="sibTrans" cxnId="{5D04B25F-7964-4BE5-B6D5-5BA03C4BA6B0}">
      <dgm:prSet/>
      <dgm:spPr/>
      <dgm:t>
        <a:bodyPr/>
        <a:lstStyle/>
        <a:p>
          <a:endParaRPr lang="en-US"/>
        </a:p>
      </dgm:t>
    </dgm:pt>
    <dgm:pt modelId="{41E5C1B5-8991-4751-A868-3F3160FB76D6}">
      <dgm:prSet/>
      <dgm:spPr>
        <a:ln>
          <a:solidFill>
            <a:schemeClr val="accent1">
              <a:lumMod val="75000"/>
            </a:schemeClr>
          </a:solidFill>
        </a:ln>
      </dgm:spPr>
      <dgm:t>
        <a:bodyPr/>
        <a:lstStyle/>
        <a:p>
          <a:r>
            <a:rPr lang="en-US"/>
            <a:t>Extension 0.77 (0.29, 0.95) </a:t>
          </a:r>
        </a:p>
      </dgm:t>
    </dgm:pt>
    <dgm:pt modelId="{BDD62238-54FC-4A80-A10E-31F77958C691}" type="parTrans" cxnId="{059E181C-C6EC-4B77-8A84-624B3E5C1298}">
      <dgm:prSet/>
      <dgm:spPr/>
      <dgm:t>
        <a:bodyPr/>
        <a:lstStyle/>
        <a:p>
          <a:endParaRPr lang="en-US"/>
        </a:p>
      </dgm:t>
    </dgm:pt>
    <dgm:pt modelId="{23AC6A95-CFAE-4EB8-A761-BE4F1691FA40}" type="sibTrans" cxnId="{059E181C-C6EC-4B77-8A84-624B3E5C1298}">
      <dgm:prSet/>
      <dgm:spPr/>
      <dgm:t>
        <a:bodyPr/>
        <a:lstStyle/>
        <a:p>
          <a:endParaRPr lang="en-US"/>
        </a:p>
      </dgm:t>
    </dgm:pt>
    <dgm:pt modelId="{60C6101F-8942-4354-958E-D51BE35CEEC0}">
      <dgm:prSet/>
      <dgm:spPr>
        <a:ln>
          <a:solidFill>
            <a:schemeClr val="accent1">
              <a:lumMod val="75000"/>
            </a:schemeClr>
          </a:solidFill>
        </a:ln>
      </dgm:spPr>
      <dgm:t>
        <a:bodyPr/>
        <a:lstStyle/>
        <a:p>
          <a:r>
            <a:rPr lang="en-US"/>
            <a:t>Flexion 0.86 (0.46, 0.97) </a:t>
          </a:r>
        </a:p>
      </dgm:t>
    </dgm:pt>
    <dgm:pt modelId="{3F412837-AA3E-46E3-8A0E-FCD000DC0B0C}" type="parTrans" cxnId="{D2740D6F-7B86-4455-9C78-96C430388B21}">
      <dgm:prSet/>
      <dgm:spPr/>
      <dgm:t>
        <a:bodyPr/>
        <a:lstStyle/>
        <a:p>
          <a:endParaRPr lang="en-US"/>
        </a:p>
      </dgm:t>
    </dgm:pt>
    <dgm:pt modelId="{C15961B1-0D3D-413C-A9DD-810D3164A245}" type="sibTrans" cxnId="{D2740D6F-7B86-4455-9C78-96C430388B21}">
      <dgm:prSet/>
      <dgm:spPr/>
      <dgm:t>
        <a:bodyPr/>
        <a:lstStyle/>
        <a:p>
          <a:endParaRPr lang="en-US"/>
        </a:p>
      </dgm:t>
    </dgm:pt>
    <dgm:pt modelId="{FE6E18E7-EF05-44BE-B1EE-15A81C2F5AC1}">
      <dgm:prSet/>
      <dgm:spPr>
        <a:ln>
          <a:solidFill>
            <a:schemeClr val="accent1">
              <a:lumMod val="75000"/>
            </a:schemeClr>
          </a:solidFill>
        </a:ln>
      </dgm:spPr>
      <dgm:t>
        <a:bodyPr/>
        <a:lstStyle/>
        <a:p>
          <a:r>
            <a:rPr lang="en-US"/>
            <a:t>LSF 0.54 (-0.29, 0.89) </a:t>
          </a:r>
        </a:p>
      </dgm:t>
    </dgm:pt>
    <dgm:pt modelId="{A916B4BC-F11F-4C84-8F40-C27238F6583D}" type="parTrans" cxnId="{A6BC1418-4C8C-473B-BEFC-93D3FF26450B}">
      <dgm:prSet/>
      <dgm:spPr/>
      <dgm:t>
        <a:bodyPr/>
        <a:lstStyle/>
        <a:p>
          <a:endParaRPr lang="en-US"/>
        </a:p>
      </dgm:t>
    </dgm:pt>
    <dgm:pt modelId="{8D029EA0-2919-4D6C-8509-5DEE625DB600}" type="sibTrans" cxnId="{A6BC1418-4C8C-473B-BEFC-93D3FF26450B}">
      <dgm:prSet/>
      <dgm:spPr/>
      <dgm:t>
        <a:bodyPr/>
        <a:lstStyle/>
        <a:p>
          <a:endParaRPr lang="en-US"/>
        </a:p>
      </dgm:t>
    </dgm:pt>
    <dgm:pt modelId="{37FC52A1-519C-4BE6-83C6-9B255D66EA9E}">
      <dgm:prSet/>
      <dgm:spPr>
        <a:ln>
          <a:solidFill>
            <a:schemeClr val="accent1">
              <a:lumMod val="75000"/>
            </a:schemeClr>
          </a:solidFill>
        </a:ln>
      </dgm:spPr>
      <dgm:t>
        <a:bodyPr/>
        <a:lstStyle/>
        <a:p>
          <a:r>
            <a:rPr lang="en-US"/>
            <a:t>RSF 0.66 (0.08, 0.92)</a:t>
          </a:r>
        </a:p>
      </dgm:t>
    </dgm:pt>
    <dgm:pt modelId="{5C00BC2C-950B-43CF-BD68-0C8268EEEE69}" type="parTrans" cxnId="{ECB2A115-60A1-403D-BE85-144214071C54}">
      <dgm:prSet/>
      <dgm:spPr/>
      <dgm:t>
        <a:bodyPr/>
        <a:lstStyle/>
        <a:p>
          <a:endParaRPr lang="en-US"/>
        </a:p>
      </dgm:t>
    </dgm:pt>
    <dgm:pt modelId="{2597C2A9-946D-4FE1-B632-6B0FA1AFA1DB}" type="sibTrans" cxnId="{ECB2A115-60A1-403D-BE85-144214071C54}">
      <dgm:prSet/>
      <dgm:spPr/>
      <dgm:t>
        <a:bodyPr/>
        <a:lstStyle/>
        <a:p>
          <a:endParaRPr lang="en-US"/>
        </a:p>
      </dgm:t>
    </dgm:pt>
    <dgm:pt modelId="{FB0508FB-CA60-497F-90BD-296D146C429F}" type="pres">
      <dgm:prSet presAssocID="{83DFEEEA-65D0-4F36-B549-8FD0F516EAD4}" presName="linear" presStyleCnt="0">
        <dgm:presLayoutVars>
          <dgm:dir/>
          <dgm:animLvl val="lvl"/>
          <dgm:resizeHandles val="exact"/>
        </dgm:presLayoutVars>
      </dgm:prSet>
      <dgm:spPr/>
    </dgm:pt>
    <dgm:pt modelId="{735B4F70-81B4-437F-970C-5AEC379D42E8}" type="pres">
      <dgm:prSet presAssocID="{DA8A1248-D32A-4F39-AADC-D1F60EF02091}" presName="parentLin" presStyleCnt="0"/>
      <dgm:spPr/>
    </dgm:pt>
    <dgm:pt modelId="{3D37C3EC-C244-458E-A122-66D39F96996F}" type="pres">
      <dgm:prSet presAssocID="{DA8A1248-D32A-4F39-AADC-D1F60EF02091}" presName="parentLeftMargin" presStyleLbl="node1" presStyleIdx="0" presStyleCnt="2"/>
      <dgm:spPr/>
    </dgm:pt>
    <dgm:pt modelId="{691CEBC9-E609-4796-9D18-2EB2E3F3578E}" type="pres">
      <dgm:prSet presAssocID="{DA8A1248-D32A-4F39-AADC-D1F60EF02091}" presName="parentText" presStyleLbl="node1" presStyleIdx="0" presStyleCnt="2">
        <dgm:presLayoutVars>
          <dgm:chMax val="0"/>
          <dgm:bulletEnabled val="1"/>
        </dgm:presLayoutVars>
      </dgm:prSet>
      <dgm:spPr/>
    </dgm:pt>
    <dgm:pt modelId="{084DC272-1C4D-43C9-A4D1-0B7974A67FF7}" type="pres">
      <dgm:prSet presAssocID="{DA8A1248-D32A-4F39-AADC-D1F60EF02091}" presName="negativeSpace" presStyleCnt="0"/>
      <dgm:spPr/>
    </dgm:pt>
    <dgm:pt modelId="{751FE739-9D51-49D3-AC83-0465933EBD7B}" type="pres">
      <dgm:prSet presAssocID="{DA8A1248-D32A-4F39-AADC-D1F60EF02091}" presName="childText" presStyleLbl="conFgAcc1" presStyleIdx="0" presStyleCnt="2">
        <dgm:presLayoutVars>
          <dgm:bulletEnabled val="1"/>
        </dgm:presLayoutVars>
      </dgm:prSet>
      <dgm:spPr/>
    </dgm:pt>
    <dgm:pt modelId="{D90A6629-57D3-4D9F-94B2-9D223B1B497A}" type="pres">
      <dgm:prSet presAssocID="{CD22320E-A830-4E9E-85A8-B502930EF22D}" presName="spaceBetweenRectangles" presStyleCnt="0"/>
      <dgm:spPr/>
    </dgm:pt>
    <dgm:pt modelId="{017FFC92-B941-458E-9E30-6B3E673FE135}" type="pres">
      <dgm:prSet presAssocID="{5D27EDDC-F483-484F-9085-54C2DEEE8FF4}" presName="parentLin" presStyleCnt="0"/>
      <dgm:spPr/>
    </dgm:pt>
    <dgm:pt modelId="{D28DCA7B-7281-4CD5-A993-113564BB14F9}" type="pres">
      <dgm:prSet presAssocID="{5D27EDDC-F483-484F-9085-54C2DEEE8FF4}" presName="parentLeftMargin" presStyleLbl="node1" presStyleIdx="0" presStyleCnt="2"/>
      <dgm:spPr/>
    </dgm:pt>
    <dgm:pt modelId="{B9921CDE-E3CF-49A3-B4DC-214427847E2B}" type="pres">
      <dgm:prSet presAssocID="{5D27EDDC-F483-484F-9085-54C2DEEE8FF4}" presName="parentText" presStyleLbl="node1" presStyleIdx="1" presStyleCnt="2">
        <dgm:presLayoutVars>
          <dgm:chMax val="0"/>
          <dgm:bulletEnabled val="1"/>
        </dgm:presLayoutVars>
      </dgm:prSet>
      <dgm:spPr/>
    </dgm:pt>
    <dgm:pt modelId="{36E30A06-81AA-4E60-9C90-AD0B0D07F3C2}" type="pres">
      <dgm:prSet presAssocID="{5D27EDDC-F483-484F-9085-54C2DEEE8FF4}" presName="negativeSpace" presStyleCnt="0"/>
      <dgm:spPr/>
    </dgm:pt>
    <dgm:pt modelId="{199E8C91-51AF-421A-8C91-4261BF9D1765}" type="pres">
      <dgm:prSet presAssocID="{5D27EDDC-F483-484F-9085-54C2DEEE8FF4}" presName="childText" presStyleLbl="conFgAcc1" presStyleIdx="1" presStyleCnt="2">
        <dgm:presLayoutVars>
          <dgm:bulletEnabled val="1"/>
        </dgm:presLayoutVars>
      </dgm:prSet>
      <dgm:spPr/>
    </dgm:pt>
  </dgm:ptLst>
  <dgm:cxnLst>
    <dgm:cxn modelId="{ECB2A115-60A1-403D-BE85-144214071C54}" srcId="{5D27EDDC-F483-484F-9085-54C2DEEE8FF4}" destId="{37FC52A1-519C-4BE6-83C6-9B255D66EA9E}" srcOrd="3" destOrd="0" parTransId="{5C00BC2C-950B-43CF-BD68-0C8268EEEE69}" sibTransId="{2597C2A9-946D-4FE1-B632-6B0FA1AFA1DB}"/>
    <dgm:cxn modelId="{A6BC1418-4C8C-473B-BEFC-93D3FF26450B}" srcId="{5D27EDDC-F483-484F-9085-54C2DEEE8FF4}" destId="{FE6E18E7-EF05-44BE-B1EE-15A81C2F5AC1}" srcOrd="2" destOrd="0" parTransId="{A916B4BC-F11F-4C84-8F40-C27238F6583D}" sibTransId="{8D029EA0-2919-4D6C-8509-5DEE625DB600}"/>
    <dgm:cxn modelId="{C867FC18-6EA3-42A9-B4B1-A63B5A0FDB13}" type="presOf" srcId="{41E5C1B5-8991-4751-A868-3F3160FB76D6}" destId="{199E8C91-51AF-421A-8C91-4261BF9D1765}" srcOrd="0" destOrd="0" presId="urn:microsoft.com/office/officeart/2005/8/layout/list1"/>
    <dgm:cxn modelId="{059E181C-C6EC-4B77-8A84-624B3E5C1298}" srcId="{5D27EDDC-F483-484F-9085-54C2DEEE8FF4}" destId="{41E5C1B5-8991-4751-A868-3F3160FB76D6}" srcOrd="0" destOrd="0" parTransId="{BDD62238-54FC-4A80-A10E-31F77958C691}" sibTransId="{23AC6A95-CFAE-4EB8-A761-BE4F1691FA40}"/>
    <dgm:cxn modelId="{85CFB721-8B02-452E-980E-B6055487BE80}" srcId="{DA8A1248-D32A-4F39-AADC-D1F60EF02091}" destId="{56A81480-60CD-47AB-8F8E-7D0A1C718B7D}" srcOrd="2" destOrd="0" parTransId="{C6F255F1-E5F2-4386-9F0C-4975369FB2C7}" sibTransId="{102159A2-78B2-4E55-A32C-6AC41CA0EBD4}"/>
    <dgm:cxn modelId="{ECB4095C-B0EA-47F8-B384-BEF05B7317B9}" type="presOf" srcId="{FE6E18E7-EF05-44BE-B1EE-15A81C2F5AC1}" destId="{199E8C91-51AF-421A-8C91-4261BF9D1765}" srcOrd="0" destOrd="2" presId="urn:microsoft.com/office/officeart/2005/8/layout/list1"/>
    <dgm:cxn modelId="{5D04B25F-7964-4BE5-B6D5-5BA03C4BA6B0}" srcId="{83DFEEEA-65D0-4F36-B549-8FD0F516EAD4}" destId="{5D27EDDC-F483-484F-9085-54C2DEEE8FF4}" srcOrd="1" destOrd="0" parTransId="{2D8DE1C3-9002-477F-8325-343CA4723D83}" sibTransId="{5DE3B55C-F78C-4927-ABCC-D0417E84E8D5}"/>
    <dgm:cxn modelId="{91E5F160-AB56-4C8E-B6B9-72D157DE2474}" type="presOf" srcId="{F0E18509-94CF-46BB-94BA-92894B32ACA2}" destId="{751FE739-9D51-49D3-AC83-0465933EBD7B}" srcOrd="0" destOrd="4" presId="urn:microsoft.com/office/officeart/2005/8/layout/list1"/>
    <dgm:cxn modelId="{F64AE944-F066-41DB-950B-91809C8C98B8}" type="presOf" srcId="{DA8A1248-D32A-4F39-AADC-D1F60EF02091}" destId="{3D37C3EC-C244-458E-A122-66D39F96996F}" srcOrd="0" destOrd="0" presId="urn:microsoft.com/office/officeart/2005/8/layout/list1"/>
    <dgm:cxn modelId="{6940F665-DEAD-468E-AB56-83015C9A1070}" type="presOf" srcId="{93149E8D-9E8A-40C0-A35B-9C0C864E1FD6}" destId="{751FE739-9D51-49D3-AC83-0465933EBD7B}" srcOrd="0" destOrd="3" presId="urn:microsoft.com/office/officeart/2005/8/layout/list1"/>
    <dgm:cxn modelId="{A4E8DC6D-AC4F-404D-8CC6-9C447D9B9B3F}" srcId="{DA8A1248-D32A-4F39-AADC-D1F60EF02091}" destId="{E495203B-4FDA-4CE5-B8CA-DA20F6598F25}" srcOrd="1" destOrd="0" parTransId="{6BD3179D-063D-4BED-9C14-88D5F1413F2B}" sibTransId="{DA0A9D02-A4F5-40E0-99D0-25E2953F9E9E}"/>
    <dgm:cxn modelId="{D2740D6F-7B86-4455-9C78-96C430388B21}" srcId="{5D27EDDC-F483-484F-9085-54C2DEEE8FF4}" destId="{60C6101F-8942-4354-958E-D51BE35CEEC0}" srcOrd="1" destOrd="0" parTransId="{3F412837-AA3E-46E3-8A0E-FCD000DC0B0C}" sibTransId="{C15961B1-0D3D-413C-A9DD-810D3164A245}"/>
    <dgm:cxn modelId="{317A2F6F-D602-4836-B7EA-2F8592EE7BD0}" srcId="{DA8A1248-D32A-4F39-AADC-D1F60EF02091}" destId="{93149E8D-9E8A-40C0-A35B-9C0C864E1FD6}" srcOrd="3" destOrd="0" parTransId="{4E1241B1-EC23-4991-BCC4-A149B89B5E63}" sibTransId="{0BFFAB06-EC40-4BE2-9DE3-4C06F312E54D}"/>
    <dgm:cxn modelId="{B618BC9B-2630-48A9-9C29-60B41C8F9EEC}" srcId="{DA8A1248-D32A-4F39-AADC-D1F60EF02091}" destId="{C53097E7-670F-44D2-9DF2-8CADFFBC5A7E}" srcOrd="0" destOrd="0" parTransId="{5A82ED7A-C289-427A-A325-718C61371AC7}" sibTransId="{A87B5F75-E593-4BC4-A8F4-6971B72CEFE3}"/>
    <dgm:cxn modelId="{8097EBAB-B6FA-4B56-BC19-2490032B2F14}" type="presOf" srcId="{60C6101F-8942-4354-958E-D51BE35CEEC0}" destId="{199E8C91-51AF-421A-8C91-4261BF9D1765}" srcOrd="0" destOrd="1" presId="urn:microsoft.com/office/officeart/2005/8/layout/list1"/>
    <dgm:cxn modelId="{6790ADC5-57D1-4839-A005-580CF0F4C33A}" type="presOf" srcId="{56A81480-60CD-47AB-8F8E-7D0A1C718B7D}" destId="{751FE739-9D51-49D3-AC83-0465933EBD7B}" srcOrd="0" destOrd="2" presId="urn:microsoft.com/office/officeart/2005/8/layout/list1"/>
    <dgm:cxn modelId="{F3A85CC6-BC2B-4B34-B12B-D23529131A69}" srcId="{83DFEEEA-65D0-4F36-B549-8FD0F516EAD4}" destId="{DA8A1248-D32A-4F39-AADC-D1F60EF02091}" srcOrd="0" destOrd="0" parTransId="{9D218A14-7BF1-4F8F-96B4-82F387BE0938}" sibTransId="{CD22320E-A830-4E9E-85A8-B502930EF22D}"/>
    <dgm:cxn modelId="{B8F900D0-EA25-4F72-BBC0-1B49CAFBEDC5}" type="presOf" srcId="{C53097E7-670F-44D2-9DF2-8CADFFBC5A7E}" destId="{751FE739-9D51-49D3-AC83-0465933EBD7B}" srcOrd="0" destOrd="0" presId="urn:microsoft.com/office/officeart/2005/8/layout/list1"/>
    <dgm:cxn modelId="{314B7ED0-DD63-4FA4-9053-7ECAA7363F62}" type="presOf" srcId="{83DFEEEA-65D0-4F36-B549-8FD0F516EAD4}" destId="{FB0508FB-CA60-497F-90BD-296D146C429F}" srcOrd="0" destOrd="0" presId="urn:microsoft.com/office/officeart/2005/8/layout/list1"/>
    <dgm:cxn modelId="{E552D8DF-17C8-4C7F-95E1-EDD387F55D0A}" srcId="{DA8A1248-D32A-4F39-AADC-D1F60EF02091}" destId="{F0E18509-94CF-46BB-94BA-92894B32ACA2}" srcOrd="4" destOrd="0" parTransId="{08857578-EB5B-4CC5-9B86-FC4CF88DE7D2}" sibTransId="{04413CC0-F862-459F-AF2D-97DF02CBA234}"/>
    <dgm:cxn modelId="{EF43BFE6-FC07-4FDB-A02E-9582924449D2}" type="presOf" srcId="{5D27EDDC-F483-484F-9085-54C2DEEE8FF4}" destId="{D28DCA7B-7281-4CD5-A993-113564BB14F9}" srcOrd="0" destOrd="0" presId="urn:microsoft.com/office/officeart/2005/8/layout/list1"/>
    <dgm:cxn modelId="{493D38F0-1E3D-4DA2-A060-0D6BD9CED89E}" type="presOf" srcId="{DA8A1248-D32A-4F39-AADC-D1F60EF02091}" destId="{691CEBC9-E609-4796-9D18-2EB2E3F3578E}" srcOrd="1" destOrd="0" presId="urn:microsoft.com/office/officeart/2005/8/layout/list1"/>
    <dgm:cxn modelId="{5DF63BF1-8A2D-4E8F-BD23-A26128129C06}" type="presOf" srcId="{E495203B-4FDA-4CE5-B8CA-DA20F6598F25}" destId="{751FE739-9D51-49D3-AC83-0465933EBD7B}" srcOrd="0" destOrd="1" presId="urn:microsoft.com/office/officeart/2005/8/layout/list1"/>
    <dgm:cxn modelId="{B53DF6F2-82AA-4467-8F45-458A838EA7AD}" type="presOf" srcId="{37FC52A1-519C-4BE6-83C6-9B255D66EA9E}" destId="{199E8C91-51AF-421A-8C91-4261BF9D1765}" srcOrd="0" destOrd="3" presId="urn:microsoft.com/office/officeart/2005/8/layout/list1"/>
    <dgm:cxn modelId="{0F17FBFF-0524-4CEE-96C2-A8A292ABE3A5}" type="presOf" srcId="{5D27EDDC-F483-484F-9085-54C2DEEE8FF4}" destId="{B9921CDE-E3CF-49A3-B4DC-214427847E2B}" srcOrd="1" destOrd="0" presId="urn:microsoft.com/office/officeart/2005/8/layout/list1"/>
    <dgm:cxn modelId="{920BD891-2DA2-465F-9754-644DF452177F}" type="presParOf" srcId="{FB0508FB-CA60-497F-90BD-296D146C429F}" destId="{735B4F70-81B4-437F-970C-5AEC379D42E8}" srcOrd="0" destOrd="0" presId="urn:microsoft.com/office/officeart/2005/8/layout/list1"/>
    <dgm:cxn modelId="{A899C548-6834-40FD-8141-E8D2F09EED9A}" type="presParOf" srcId="{735B4F70-81B4-437F-970C-5AEC379D42E8}" destId="{3D37C3EC-C244-458E-A122-66D39F96996F}" srcOrd="0" destOrd="0" presId="urn:microsoft.com/office/officeart/2005/8/layout/list1"/>
    <dgm:cxn modelId="{F1E80E0A-0332-40C3-BEB6-5355F6CB3EA7}" type="presParOf" srcId="{735B4F70-81B4-437F-970C-5AEC379D42E8}" destId="{691CEBC9-E609-4796-9D18-2EB2E3F3578E}" srcOrd="1" destOrd="0" presId="urn:microsoft.com/office/officeart/2005/8/layout/list1"/>
    <dgm:cxn modelId="{1FC377ED-5F17-4B79-ACB5-37F3299FE355}" type="presParOf" srcId="{FB0508FB-CA60-497F-90BD-296D146C429F}" destId="{084DC272-1C4D-43C9-A4D1-0B7974A67FF7}" srcOrd="1" destOrd="0" presId="urn:microsoft.com/office/officeart/2005/8/layout/list1"/>
    <dgm:cxn modelId="{F6B40B9A-A8D0-4C8E-AD7C-4DF965518A32}" type="presParOf" srcId="{FB0508FB-CA60-497F-90BD-296D146C429F}" destId="{751FE739-9D51-49D3-AC83-0465933EBD7B}" srcOrd="2" destOrd="0" presId="urn:microsoft.com/office/officeart/2005/8/layout/list1"/>
    <dgm:cxn modelId="{AAD88768-48DF-4E73-9982-82D9D65D8F21}" type="presParOf" srcId="{FB0508FB-CA60-497F-90BD-296D146C429F}" destId="{D90A6629-57D3-4D9F-94B2-9D223B1B497A}" srcOrd="3" destOrd="0" presId="urn:microsoft.com/office/officeart/2005/8/layout/list1"/>
    <dgm:cxn modelId="{6BC6867D-B3D1-47BE-AEA8-60ADA8743997}" type="presParOf" srcId="{FB0508FB-CA60-497F-90BD-296D146C429F}" destId="{017FFC92-B941-458E-9E30-6B3E673FE135}" srcOrd="4" destOrd="0" presId="urn:microsoft.com/office/officeart/2005/8/layout/list1"/>
    <dgm:cxn modelId="{E67B26C0-A414-4B4C-ADE1-55E748E22B4A}" type="presParOf" srcId="{017FFC92-B941-458E-9E30-6B3E673FE135}" destId="{D28DCA7B-7281-4CD5-A993-113564BB14F9}" srcOrd="0" destOrd="0" presId="urn:microsoft.com/office/officeart/2005/8/layout/list1"/>
    <dgm:cxn modelId="{E3D3729D-9A4A-474C-82ED-1083D2226CF9}" type="presParOf" srcId="{017FFC92-B941-458E-9E30-6B3E673FE135}" destId="{B9921CDE-E3CF-49A3-B4DC-214427847E2B}" srcOrd="1" destOrd="0" presId="urn:microsoft.com/office/officeart/2005/8/layout/list1"/>
    <dgm:cxn modelId="{85033BDE-0595-474B-8771-01765B909804}" type="presParOf" srcId="{FB0508FB-CA60-497F-90BD-296D146C429F}" destId="{36E30A06-81AA-4E60-9C90-AD0B0D07F3C2}" srcOrd="5" destOrd="0" presId="urn:microsoft.com/office/officeart/2005/8/layout/list1"/>
    <dgm:cxn modelId="{26752588-344F-4E7C-90FE-BD37C6309FAA}" type="presParOf" srcId="{FB0508FB-CA60-497F-90BD-296D146C429F}" destId="{199E8C91-51AF-421A-8C91-4261BF9D1765}"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40365D-8221-47E1-99FF-732AED8B2A9F}">
      <dsp:nvSpPr>
        <dsp:cNvPr id="0" name=""/>
        <dsp:cNvSpPr/>
      </dsp:nvSpPr>
      <dsp:spPr>
        <a:xfrm>
          <a:off x="2250914" y="93902"/>
          <a:ext cx="2196000" cy="2196000"/>
        </a:xfrm>
        <a:prstGeom prst="ellipse">
          <a:avLst/>
        </a:prstGeom>
        <a:solidFill>
          <a:schemeClr val="accent1">
            <a:lumMod val="75000"/>
          </a:schemeClr>
        </a:solidFill>
        <a:ln>
          <a:noFill/>
        </a:ln>
        <a:effectLst/>
      </dsp:spPr>
      <dsp:style>
        <a:lnRef idx="0">
          <a:scrgbClr r="0" g="0" b="0"/>
        </a:lnRef>
        <a:fillRef idx="1">
          <a:scrgbClr r="0" g="0" b="0"/>
        </a:fillRef>
        <a:effectRef idx="0">
          <a:scrgbClr r="0" g="0" b="0"/>
        </a:effectRef>
        <a:fontRef idx="minor"/>
      </dsp:style>
    </dsp:sp>
    <dsp:sp modelId="{E713DBE3-9C2A-4DD2-A1ED-99ED4991CB20}">
      <dsp:nvSpPr>
        <dsp:cNvPr id="0" name=""/>
        <dsp:cNvSpPr/>
      </dsp:nvSpPr>
      <dsp:spPr>
        <a:xfrm>
          <a:off x="2718914" y="561902"/>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7914C9-7234-4ECA-8A44-CECC02FB07FA}">
      <dsp:nvSpPr>
        <dsp:cNvPr id="0" name=""/>
        <dsp:cNvSpPr/>
      </dsp:nvSpPr>
      <dsp:spPr>
        <a:xfrm>
          <a:off x="1548914" y="2973902"/>
          <a:ext cx="3600000" cy="1125000"/>
        </a:xfrm>
        <a:prstGeom prst="rect">
          <a:avLst/>
        </a:prstGeom>
        <a:noFill/>
        <a:ln>
          <a:solidFill>
            <a:schemeClr val="accent1">
              <a:lumMod val="75000"/>
            </a:schemeClr>
          </a:solid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GB" sz="2000" kern="1200" dirty="0">
              <a:solidFill>
                <a:schemeClr val="accent1">
                  <a:lumMod val="50000"/>
                </a:schemeClr>
              </a:solidFill>
            </a:rPr>
            <a:t>To determine if the VALD ForceFrame is a reliable method of testing neck strength </a:t>
          </a:r>
          <a:endParaRPr lang="en-US" sz="2000" kern="1200" dirty="0">
            <a:solidFill>
              <a:schemeClr val="accent1">
                <a:lumMod val="50000"/>
              </a:schemeClr>
            </a:solidFill>
          </a:endParaRPr>
        </a:p>
      </dsp:txBody>
      <dsp:txXfrm>
        <a:off x="1548914" y="2973902"/>
        <a:ext cx="3600000" cy="1125000"/>
      </dsp:txXfrm>
    </dsp:sp>
    <dsp:sp modelId="{5D22562F-9CC8-438B-AB1E-3674E16AB98B}">
      <dsp:nvSpPr>
        <dsp:cNvPr id="0" name=""/>
        <dsp:cNvSpPr/>
      </dsp:nvSpPr>
      <dsp:spPr>
        <a:xfrm>
          <a:off x="6480914" y="93902"/>
          <a:ext cx="2196000" cy="2196000"/>
        </a:xfrm>
        <a:prstGeom prst="ellipse">
          <a:avLst/>
        </a:prstGeom>
        <a:solidFill>
          <a:schemeClr val="accent1">
            <a:lumMod val="75000"/>
          </a:schemeClr>
        </a:solidFill>
        <a:ln>
          <a:noFill/>
        </a:ln>
        <a:effectLst/>
      </dsp:spPr>
      <dsp:style>
        <a:lnRef idx="0">
          <a:scrgbClr r="0" g="0" b="0"/>
        </a:lnRef>
        <a:fillRef idx="1">
          <a:scrgbClr r="0" g="0" b="0"/>
        </a:fillRef>
        <a:effectRef idx="0">
          <a:scrgbClr r="0" g="0" b="0"/>
        </a:effectRef>
        <a:fontRef idx="minor"/>
      </dsp:style>
    </dsp:sp>
    <dsp:sp modelId="{661930C4-CE32-4B0B-AACB-05CFDA15D036}">
      <dsp:nvSpPr>
        <dsp:cNvPr id="0" name=""/>
        <dsp:cNvSpPr/>
      </dsp:nvSpPr>
      <dsp:spPr>
        <a:xfrm>
          <a:off x="6948914" y="561902"/>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4365FA-2ADB-4926-9FE1-DE4A3D77F00C}">
      <dsp:nvSpPr>
        <dsp:cNvPr id="0" name=""/>
        <dsp:cNvSpPr/>
      </dsp:nvSpPr>
      <dsp:spPr>
        <a:xfrm>
          <a:off x="5778914" y="2973902"/>
          <a:ext cx="360000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GB" sz="2000" kern="1200" dirty="0">
              <a:solidFill>
                <a:schemeClr val="accent1">
                  <a:lumMod val="50000"/>
                </a:schemeClr>
              </a:solidFill>
            </a:rPr>
            <a:t>To generate normative neck strength data</a:t>
          </a:r>
          <a:endParaRPr lang="en-US" sz="2000" kern="1200" dirty="0">
            <a:solidFill>
              <a:schemeClr val="accent1">
                <a:lumMod val="50000"/>
              </a:schemeClr>
            </a:solidFill>
          </a:endParaRPr>
        </a:p>
      </dsp:txBody>
      <dsp:txXfrm>
        <a:off x="5778914" y="2973902"/>
        <a:ext cx="3600000" cy="1125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1FE739-9D51-49D3-AC83-0465933EBD7B}">
      <dsp:nvSpPr>
        <dsp:cNvPr id="0" name=""/>
        <dsp:cNvSpPr/>
      </dsp:nvSpPr>
      <dsp:spPr>
        <a:xfrm>
          <a:off x="0" y="421159"/>
          <a:ext cx="6666833" cy="2579850"/>
        </a:xfrm>
        <a:prstGeom prst="rect">
          <a:avLst/>
        </a:prstGeom>
        <a:solidFill>
          <a:schemeClr val="lt1">
            <a:alpha val="90000"/>
            <a:hueOff val="0"/>
            <a:satOff val="0"/>
            <a:lumOff val="0"/>
            <a:alphaOff val="0"/>
          </a:schemeClr>
        </a:solidFill>
        <a:ln w="12700" cap="flat" cmpd="sng" algn="ctr">
          <a:solidFill>
            <a:schemeClr val="accent1">
              <a:lumMod val="7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420" tIns="437388" rIns="517420"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a:t>Extension 168.58 ± 34.93N</a:t>
          </a:r>
        </a:p>
        <a:p>
          <a:pPr marL="228600" lvl="1" indent="-228600" algn="l" defTabSz="933450">
            <a:lnSpc>
              <a:spcPct val="90000"/>
            </a:lnSpc>
            <a:spcBef>
              <a:spcPct val="0"/>
            </a:spcBef>
            <a:spcAft>
              <a:spcPct val="15000"/>
            </a:spcAft>
            <a:buChar char="•"/>
          </a:pPr>
          <a:r>
            <a:rPr lang="en-US" sz="2100" kern="1200"/>
            <a:t>Flexion 143.58 ± 29.61N</a:t>
          </a:r>
        </a:p>
        <a:p>
          <a:pPr marL="228600" lvl="1" indent="-228600" algn="l" defTabSz="933450">
            <a:lnSpc>
              <a:spcPct val="90000"/>
            </a:lnSpc>
            <a:spcBef>
              <a:spcPct val="0"/>
            </a:spcBef>
            <a:spcAft>
              <a:spcPct val="15000"/>
            </a:spcAft>
            <a:buChar char="•"/>
          </a:pPr>
          <a:r>
            <a:rPr lang="en-US" sz="2100" kern="1200"/>
            <a:t>LSF 103.33 ± 20.65N</a:t>
          </a:r>
        </a:p>
        <a:p>
          <a:pPr marL="228600" lvl="1" indent="-228600" algn="l" defTabSz="933450">
            <a:lnSpc>
              <a:spcPct val="90000"/>
            </a:lnSpc>
            <a:spcBef>
              <a:spcPct val="0"/>
            </a:spcBef>
            <a:spcAft>
              <a:spcPct val="15000"/>
            </a:spcAft>
            <a:buChar char="•"/>
          </a:pPr>
          <a:r>
            <a:rPr lang="en-US" sz="2100" kern="1200"/>
            <a:t>RSF 103.06 ± 24.74N</a:t>
          </a:r>
        </a:p>
        <a:p>
          <a:pPr marL="228600" lvl="1" indent="-228600" algn="l" defTabSz="933450">
            <a:lnSpc>
              <a:spcPct val="90000"/>
            </a:lnSpc>
            <a:spcBef>
              <a:spcPct val="0"/>
            </a:spcBef>
            <a:spcAft>
              <a:spcPct val="15000"/>
            </a:spcAft>
            <a:buChar char="•"/>
          </a:pPr>
          <a:r>
            <a:rPr lang="en-US" sz="2100" kern="1200"/>
            <a:t>No significant difference between forwards and backs</a:t>
          </a:r>
        </a:p>
      </dsp:txBody>
      <dsp:txXfrm>
        <a:off x="0" y="421159"/>
        <a:ext cx="6666833" cy="2579850"/>
      </dsp:txXfrm>
    </dsp:sp>
    <dsp:sp modelId="{691CEBC9-E609-4796-9D18-2EB2E3F3578E}">
      <dsp:nvSpPr>
        <dsp:cNvPr id="0" name=""/>
        <dsp:cNvSpPr/>
      </dsp:nvSpPr>
      <dsp:spPr>
        <a:xfrm>
          <a:off x="333341" y="111199"/>
          <a:ext cx="4666783" cy="619920"/>
        </a:xfrm>
        <a:prstGeom prst="roundRect">
          <a:avLst/>
        </a:prstGeom>
        <a:solidFill>
          <a:schemeClr val="accent1">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933450">
            <a:lnSpc>
              <a:spcPct val="90000"/>
            </a:lnSpc>
            <a:spcBef>
              <a:spcPct val="0"/>
            </a:spcBef>
            <a:spcAft>
              <a:spcPct val="35000"/>
            </a:spcAft>
            <a:buNone/>
          </a:pPr>
          <a:r>
            <a:rPr lang="en-US" sz="2100" kern="1200"/>
            <a:t>Mean MVIC:</a:t>
          </a:r>
        </a:p>
      </dsp:txBody>
      <dsp:txXfrm>
        <a:off x="363603" y="141461"/>
        <a:ext cx="4606259" cy="559396"/>
      </dsp:txXfrm>
    </dsp:sp>
    <dsp:sp modelId="{199E8C91-51AF-421A-8C91-4261BF9D1765}">
      <dsp:nvSpPr>
        <dsp:cNvPr id="0" name=""/>
        <dsp:cNvSpPr/>
      </dsp:nvSpPr>
      <dsp:spPr>
        <a:xfrm>
          <a:off x="0" y="3424370"/>
          <a:ext cx="6666833" cy="1918350"/>
        </a:xfrm>
        <a:prstGeom prst="rect">
          <a:avLst/>
        </a:prstGeom>
        <a:solidFill>
          <a:schemeClr val="lt1">
            <a:alpha val="90000"/>
            <a:hueOff val="0"/>
            <a:satOff val="0"/>
            <a:lumOff val="0"/>
            <a:alphaOff val="0"/>
          </a:schemeClr>
        </a:solidFill>
        <a:ln w="12700" cap="flat" cmpd="sng" algn="ctr">
          <a:solidFill>
            <a:schemeClr val="accent1">
              <a:lumMod val="7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420" tIns="437388" rIns="517420"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a:t>Extension 0.77 (0.29, 0.95) </a:t>
          </a:r>
        </a:p>
        <a:p>
          <a:pPr marL="228600" lvl="1" indent="-228600" algn="l" defTabSz="933450">
            <a:lnSpc>
              <a:spcPct val="90000"/>
            </a:lnSpc>
            <a:spcBef>
              <a:spcPct val="0"/>
            </a:spcBef>
            <a:spcAft>
              <a:spcPct val="15000"/>
            </a:spcAft>
            <a:buChar char="•"/>
          </a:pPr>
          <a:r>
            <a:rPr lang="en-US" sz="2100" kern="1200"/>
            <a:t>Flexion 0.86 (0.46, 0.97) </a:t>
          </a:r>
        </a:p>
        <a:p>
          <a:pPr marL="228600" lvl="1" indent="-228600" algn="l" defTabSz="933450">
            <a:lnSpc>
              <a:spcPct val="90000"/>
            </a:lnSpc>
            <a:spcBef>
              <a:spcPct val="0"/>
            </a:spcBef>
            <a:spcAft>
              <a:spcPct val="15000"/>
            </a:spcAft>
            <a:buChar char="•"/>
          </a:pPr>
          <a:r>
            <a:rPr lang="en-US" sz="2100" kern="1200"/>
            <a:t>LSF 0.54 (-0.29, 0.89) </a:t>
          </a:r>
        </a:p>
        <a:p>
          <a:pPr marL="228600" lvl="1" indent="-228600" algn="l" defTabSz="933450">
            <a:lnSpc>
              <a:spcPct val="90000"/>
            </a:lnSpc>
            <a:spcBef>
              <a:spcPct val="0"/>
            </a:spcBef>
            <a:spcAft>
              <a:spcPct val="15000"/>
            </a:spcAft>
            <a:buChar char="•"/>
          </a:pPr>
          <a:r>
            <a:rPr lang="en-US" sz="2100" kern="1200"/>
            <a:t>RSF 0.66 (0.08, 0.92)</a:t>
          </a:r>
        </a:p>
      </dsp:txBody>
      <dsp:txXfrm>
        <a:off x="0" y="3424370"/>
        <a:ext cx="6666833" cy="1918350"/>
      </dsp:txXfrm>
    </dsp:sp>
    <dsp:sp modelId="{B9921CDE-E3CF-49A3-B4DC-214427847E2B}">
      <dsp:nvSpPr>
        <dsp:cNvPr id="0" name=""/>
        <dsp:cNvSpPr/>
      </dsp:nvSpPr>
      <dsp:spPr>
        <a:xfrm>
          <a:off x="333341" y="3114410"/>
          <a:ext cx="4666783" cy="619920"/>
        </a:xfrm>
        <a:prstGeom prst="roundRect">
          <a:avLst/>
        </a:prstGeom>
        <a:solidFill>
          <a:schemeClr val="accent1">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933450">
            <a:lnSpc>
              <a:spcPct val="90000"/>
            </a:lnSpc>
            <a:spcBef>
              <a:spcPct val="0"/>
            </a:spcBef>
            <a:spcAft>
              <a:spcPct val="35000"/>
            </a:spcAft>
            <a:buNone/>
          </a:pPr>
          <a:r>
            <a:rPr lang="en-US" sz="2100" kern="1200"/>
            <a:t>ICCs and 95% CIs:</a:t>
          </a:r>
        </a:p>
      </dsp:txBody>
      <dsp:txXfrm>
        <a:off x="363603" y="3144672"/>
        <a:ext cx="4606259" cy="559396"/>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915B24-6992-48B0-96EC-1F66CF0FE9BB}" type="datetimeFigureOut">
              <a:rPr lang="en-GB" smtClean="0"/>
              <a:t>06/11/2024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906F3B-8E47-482D-8798-6D1CEEE2138C}" type="slidenum">
              <a:rPr lang="en-GB" smtClean="0"/>
              <a:t>‹#›</a:t>
            </a:fld>
            <a:endParaRPr lang="en-GB"/>
          </a:p>
        </p:txBody>
      </p:sp>
    </p:spTree>
    <p:extLst>
      <p:ext uri="{BB962C8B-B14F-4D97-AF65-F5344CB8AC3E}">
        <p14:creationId xmlns:p14="http://schemas.microsoft.com/office/powerpoint/2010/main" val="609943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Rugby union is gaining popularity in the female population with a 28% increase in registered female players since 2017. However, only few studies have assessed </a:t>
            </a:r>
          </a:p>
          <a:p>
            <a:r>
              <a:rPr lang="en-GB" dirty="0"/>
              <a:t>Research suggests that there is a link between neck strength and concussion rate, with higher isometric neck strength equating to a lower rate of concussion. </a:t>
            </a:r>
          </a:p>
          <a:p>
            <a:r>
              <a:rPr lang="en-GB" dirty="0"/>
              <a:t>Females have a 47% lower isometric neck strength than males potentially putting them at an increased risk of concussions. </a:t>
            </a:r>
          </a:p>
          <a:p>
            <a:r>
              <a:rPr lang="en-GB" dirty="0"/>
              <a:t>Previous research has also suggested that there is a difference in neck strength between forwards and backs in male rugby. There is also research that found </a:t>
            </a:r>
            <a:r>
              <a:rPr lang="en-GB" dirty="0" err="1"/>
              <a:t>sigifinciant</a:t>
            </a:r>
            <a:r>
              <a:rPr lang="en-GB" dirty="0"/>
              <a:t> difference in neck extension strength in female university rugby players. </a:t>
            </a:r>
          </a:p>
        </p:txBody>
      </p:sp>
      <p:sp>
        <p:nvSpPr>
          <p:cNvPr id="4" name="Slide Number Placeholder 3"/>
          <p:cNvSpPr>
            <a:spLocks noGrp="1"/>
          </p:cNvSpPr>
          <p:nvPr>
            <p:ph type="sldNum" sz="quarter" idx="5"/>
          </p:nvPr>
        </p:nvSpPr>
        <p:spPr/>
        <p:txBody>
          <a:bodyPr/>
          <a:lstStyle/>
          <a:p>
            <a:fld id="{A3906F3B-8E47-482D-8798-6D1CEEE2138C}" type="slidenum">
              <a:rPr lang="en-GB" smtClean="0"/>
              <a:t>2</a:t>
            </a:fld>
            <a:endParaRPr lang="en-GB"/>
          </a:p>
        </p:txBody>
      </p:sp>
    </p:spTree>
    <p:extLst>
      <p:ext uri="{BB962C8B-B14F-4D97-AF65-F5344CB8AC3E}">
        <p14:creationId xmlns:p14="http://schemas.microsoft.com/office/powerpoint/2010/main" val="1108375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bg1"/>
                </a:solidFill>
              </a:rPr>
              <a:t>The use of isometric testing in rugby players is well documented in the literature. </a:t>
            </a:r>
            <a:r>
              <a:rPr lang="en-GB" dirty="0"/>
              <a:t>Isometric testing is used to measure maximum strength across a joint and this is usually done with a piece of equipment called a dynamometer.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are 2 main ways of measuring neck strength. Firstly with a hand-held dynamometer which is a portable, easy to use device. However, reliability of HHDs can be affected by strength of the tester and stabilisation of the device. </a:t>
            </a:r>
          </a:p>
          <a:p>
            <a:r>
              <a:rPr lang="en-GB" dirty="0"/>
              <a:t>Secondly is a fixed-frame dynamometer. There are different types of FFD including the </a:t>
            </a:r>
            <a:r>
              <a:rPr lang="en-GB" dirty="0" err="1"/>
              <a:t>Mulit</a:t>
            </a:r>
            <a:r>
              <a:rPr lang="en-GB" dirty="0"/>
              <a:t> cervical rehabilitation unit and the VALD </a:t>
            </a:r>
            <a:r>
              <a:rPr lang="en-GB" dirty="0" err="1"/>
              <a:t>Forceframe</a:t>
            </a:r>
            <a:r>
              <a:rPr lang="en-GB" dirty="0"/>
              <a:t>. These show good reliability – higher than that of HHD as the device is fixed and not affected by strength of the tester. </a:t>
            </a:r>
          </a:p>
          <a:p>
            <a:r>
              <a:rPr lang="en-GB" dirty="0"/>
              <a:t>The VALD ForceFrame is a specific type of FFD which has been demonstrated to show good </a:t>
            </a:r>
            <a:r>
              <a:rPr lang="en-GB" dirty="0" err="1"/>
              <a:t>rto</a:t>
            </a:r>
            <a:r>
              <a:rPr lang="en-GB" dirty="0"/>
              <a:t> excellent reliability in previous studies assessing isometric strength.</a:t>
            </a:r>
          </a:p>
          <a:p>
            <a:endParaRPr lang="en-GB" dirty="0"/>
          </a:p>
        </p:txBody>
      </p:sp>
      <p:sp>
        <p:nvSpPr>
          <p:cNvPr id="4" name="Slide Number Placeholder 3"/>
          <p:cNvSpPr>
            <a:spLocks noGrp="1"/>
          </p:cNvSpPr>
          <p:nvPr>
            <p:ph type="sldNum" sz="quarter" idx="5"/>
          </p:nvPr>
        </p:nvSpPr>
        <p:spPr/>
        <p:txBody>
          <a:bodyPr/>
          <a:lstStyle/>
          <a:p>
            <a:fld id="{A3906F3B-8E47-482D-8798-6D1CEEE2138C}" type="slidenum">
              <a:rPr lang="en-GB" smtClean="0"/>
              <a:t>3</a:t>
            </a:fld>
            <a:endParaRPr lang="en-GB"/>
          </a:p>
        </p:txBody>
      </p:sp>
    </p:spTree>
    <p:extLst>
      <p:ext uri="{BB962C8B-B14F-4D97-AF65-F5344CB8AC3E}">
        <p14:creationId xmlns:p14="http://schemas.microsoft.com/office/powerpoint/2010/main" val="2428460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convenience sample of 8 Bangor university </a:t>
            </a:r>
            <a:r>
              <a:rPr lang="en-GB" dirty="0" err="1"/>
              <a:t>womens</a:t>
            </a:r>
            <a:r>
              <a:rPr lang="en-GB" dirty="0"/>
              <a:t> rugby union players was used. This study used a double-session repeated measures design with participants attending on 2 separate occasions for testing. </a:t>
            </a:r>
          </a:p>
          <a:p>
            <a:r>
              <a:rPr lang="en-GB" dirty="0"/>
              <a:t>Neck strength was measured using the VALD ForceFrame, testing neck strength in 4 directions: flexion, extension, LSF, RSF. The pictures on the left side of the slide demonstrate how the VALD ForceFrame is used – </a:t>
            </a:r>
            <a:r>
              <a:rPr lang="en-GB" dirty="0" err="1"/>
              <a:t>particpiants</a:t>
            </a:r>
            <a:r>
              <a:rPr lang="en-GB" dirty="0"/>
              <a:t> asked to assume the quadruped position and push against the load cell as hard as they can for 3 seconds followed by a 10 second rest, this was repeated 3 times and the MVIC in each test direction was recorded. </a:t>
            </a:r>
          </a:p>
          <a:p>
            <a:r>
              <a:rPr lang="en-GB" dirty="0"/>
              <a:t>ICCs with 95% CIs were calculated for each test direction</a:t>
            </a:r>
          </a:p>
        </p:txBody>
      </p:sp>
      <p:sp>
        <p:nvSpPr>
          <p:cNvPr id="4" name="Slide Number Placeholder 3"/>
          <p:cNvSpPr>
            <a:spLocks noGrp="1"/>
          </p:cNvSpPr>
          <p:nvPr>
            <p:ph type="sldNum" sz="quarter" idx="5"/>
          </p:nvPr>
        </p:nvSpPr>
        <p:spPr/>
        <p:txBody>
          <a:bodyPr/>
          <a:lstStyle/>
          <a:p>
            <a:fld id="{A3906F3B-8E47-482D-8798-6D1CEEE2138C}" type="slidenum">
              <a:rPr lang="en-GB" smtClean="0"/>
              <a:t>5</a:t>
            </a:fld>
            <a:endParaRPr lang="en-GB"/>
          </a:p>
        </p:txBody>
      </p:sp>
    </p:spTree>
    <p:extLst>
      <p:ext uri="{BB962C8B-B14F-4D97-AF65-F5344CB8AC3E}">
        <p14:creationId xmlns:p14="http://schemas.microsoft.com/office/powerpoint/2010/main" val="4286643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3906F3B-8E47-482D-8798-6D1CEEE2138C}" type="slidenum">
              <a:rPr lang="en-GB" smtClean="0"/>
              <a:t>6</a:t>
            </a:fld>
            <a:endParaRPr lang="en-GB"/>
          </a:p>
        </p:txBody>
      </p:sp>
    </p:spTree>
    <p:extLst>
      <p:ext uri="{BB962C8B-B14F-4D97-AF65-F5344CB8AC3E}">
        <p14:creationId xmlns:p14="http://schemas.microsoft.com/office/powerpoint/2010/main" val="2790121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results demonstrated that our neck strength values were similar to those found in previous studies assessing neck strength in female university rugby players, lending validity to our results.  </a:t>
            </a:r>
          </a:p>
          <a:p>
            <a:r>
              <a:rPr lang="en-GB" dirty="0"/>
              <a:t>Our results demonstrated that neck extension strength was significantly higher than any other test direction, which is supported by previous literature. Reasons for the higher neck extension strength include that upper limb  strength training as well as actually playing rugby can have the additional benefit of strengthening the neck extensors.</a:t>
            </a:r>
          </a:p>
          <a:p>
            <a:r>
              <a:rPr lang="en-GB" dirty="0"/>
              <a:t>We also found no significant difference between neck strength between forwards and backs. </a:t>
            </a:r>
          </a:p>
        </p:txBody>
      </p:sp>
      <p:sp>
        <p:nvSpPr>
          <p:cNvPr id="4" name="Slide Number Placeholder 3"/>
          <p:cNvSpPr>
            <a:spLocks noGrp="1"/>
          </p:cNvSpPr>
          <p:nvPr>
            <p:ph type="sldNum" sz="quarter" idx="5"/>
          </p:nvPr>
        </p:nvSpPr>
        <p:spPr/>
        <p:txBody>
          <a:bodyPr/>
          <a:lstStyle/>
          <a:p>
            <a:fld id="{A3906F3B-8E47-482D-8798-6D1CEEE2138C}" type="slidenum">
              <a:rPr lang="en-GB" smtClean="0"/>
              <a:t>7</a:t>
            </a:fld>
            <a:endParaRPr lang="en-GB"/>
          </a:p>
        </p:txBody>
      </p:sp>
    </p:spTree>
    <p:extLst>
      <p:ext uri="{BB962C8B-B14F-4D97-AF65-F5344CB8AC3E}">
        <p14:creationId xmlns:p14="http://schemas.microsoft.com/office/powerpoint/2010/main" val="733216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88646-DB6A-181B-4ED2-0E2033D538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F2A53F6-07A8-1949-3E22-221858DB66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2D83A96-FC77-5843-EA00-239ACB99D85D}"/>
              </a:ext>
            </a:extLst>
          </p:cNvPr>
          <p:cNvSpPr>
            <a:spLocks noGrp="1"/>
          </p:cNvSpPr>
          <p:nvPr>
            <p:ph type="dt" sz="half" idx="10"/>
          </p:nvPr>
        </p:nvSpPr>
        <p:spPr/>
        <p:txBody>
          <a:bodyPr/>
          <a:lstStyle/>
          <a:p>
            <a:fld id="{1B4BA86B-805D-4013-9420-645B10BCF154}" type="datetimeFigureOut">
              <a:rPr lang="en-GB" smtClean="0"/>
              <a:t>06/11/2024</a:t>
            </a:fld>
            <a:endParaRPr lang="en-GB"/>
          </a:p>
        </p:txBody>
      </p:sp>
      <p:sp>
        <p:nvSpPr>
          <p:cNvPr id="5" name="Footer Placeholder 4">
            <a:extLst>
              <a:ext uri="{FF2B5EF4-FFF2-40B4-BE49-F238E27FC236}">
                <a16:creationId xmlns:a16="http://schemas.microsoft.com/office/drawing/2014/main" id="{9493476D-2CD0-D68F-6A68-A6734CC1D9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AAF90F-A46F-0CBF-51FC-453B0BF51B1B}"/>
              </a:ext>
            </a:extLst>
          </p:cNvPr>
          <p:cNvSpPr>
            <a:spLocks noGrp="1"/>
          </p:cNvSpPr>
          <p:nvPr>
            <p:ph type="sldNum" sz="quarter" idx="12"/>
          </p:nvPr>
        </p:nvSpPr>
        <p:spPr/>
        <p:txBody>
          <a:bodyPr/>
          <a:lstStyle/>
          <a:p>
            <a:fld id="{3C81602D-3B6A-490E-AA03-2E0EEB8A1731}" type="slidenum">
              <a:rPr lang="en-GB" smtClean="0"/>
              <a:t>‹#›</a:t>
            </a:fld>
            <a:endParaRPr lang="en-GB"/>
          </a:p>
        </p:txBody>
      </p:sp>
    </p:spTree>
    <p:extLst>
      <p:ext uri="{BB962C8B-B14F-4D97-AF65-F5344CB8AC3E}">
        <p14:creationId xmlns:p14="http://schemas.microsoft.com/office/powerpoint/2010/main" val="1160731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9B8D3-942E-B510-D7C4-180D298332A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3ECEA68-E216-9E49-A8BD-BE49FEDA3B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73EE19-3FEB-DCBF-9D6F-1AB508E0F380}"/>
              </a:ext>
            </a:extLst>
          </p:cNvPr>
          <p:cNvSpPr>
            <a:spLocks noGrp="1"/>
          </p:cNvSpPr>
          <p:nvPr>
            <p:ph type="dt" sz="half" idx="10"/>
          </p:nvPr>
        </p:nvSpPr>
        <p:spPr/>
        <p:txBody>
          <a:bodyPr/>
          <a:lstStyle/>
          <a:p>
            <a:fld id="{1B4BA86B-805D-4013-9420-645B10BCF154}" type="datetimeFigureOut">
              <a:rPr lang="en-GB" smtClean="0"/>
              <a:t>06/11/2024</a:t>
            </a:fld>
            <a:endParaRPr lang="en-GB"/>
          </a:p>
        </p:txBody>
      </p:sp>
      <p:sp>
        <p:nvSpPr>
          <p:cNvPr id="5" name="Footer Placeholder 4">
            <a:extLst>
              <a:ext uri="{FF2B5EF4-FFF2-40B4-BE49-F238E27FC236}">
                <a16:creationId xmlns:a16="http://schemas.microsoft.com/office/drawing/2014/main" id="{F538B710-FDE9-58D7-65A8-F09CDFACB0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E5A627-FEA8-D34B-FCCB-095ECA17ABCE}"/>
              </a:ext>
            </a:extLst>
          </p:cNvPr>
          <p:cNvSpPr>
            <a:spLocks noGrp="1"/>
          </p:cNvSpPr>
          <p:nvPr>
            <p:ph type="sldNum" sz="quarter" idx="12"/>
          </p:nvPr>
        </p:nvSpPr>
        <p:spPr/>
        <p:txBody>
          <a:bodyPr/>
          <a:lstStyle/>
          <a:p>
            <a:fld id="{3C81602D-3B6A-490E-AA03-2E0EEB8A1731}" type="slidenum">
              <a:rPr lang="en-GB" smtClean="0"/>
              <a:t>‹#›</a:t>
            </a:fld>
            <a:endParaRPr lang="en-GB"/>
          </a:p>
        </p:txBody>
      </p:sp>
    </p:spTree>
    <p:extLst>
      <p:ext uri="{BB962C8B-B14F-4D97-AF65-F5344CB8AC3E}">
        <p14:creationId xmlns:p14="http://schemas.microsoft.com/office/powerpoint/2010/main" val="3081222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CBD20-93EC-00BD-CCD7-36261877F5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708A7B1-C8F0-FBAE-860A-29E6C1CF1C3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4CEBDA-1E8D-8209-34B9-09B6698815FC}"/>
              </a:ext>
            </a:extLst>
          </p:cNvPr>
          <p:cNvSpPr>
            <a:spLocks noGrp="1"/>
          </p:cNvSpPr>
          <p:nvPr>
            <p:ph type="dt" sz="half" idx="10"/>
          </p:nvPr>
        </p:nvSpPr>
        <p:spPr/>
        <p:txBody>
          <a:bodyPr/>
          <a:lstStyle/>
          <a:p>
            <a:fld id="{1B4BA86B-805D-4013-9420-645B10BCF154}" type="datetimeFigureOut">
              <a:rPr lang="en-GB" smtClean="0"/>
              <a:t>06/11/2024</a:t>
            </a:fld>
            <a:endParaRPr lang="en-GB"/>
          </a:p>
        </p:txBody>
      </p:sp>
      <p:sp>
        <p:nvSpPr>
          <p:cNvPr id="5" name="Footer Placeholder 4">
            <a:extLst>
              <a:ext uri="{FF2B5EF4-FFF2-40B4-BE49-F238E27FC236}">
                <a16:creationId xmlns:a16="http://schemas.microsoft.com/office/drawing/2014/main" id="{C972E971-DBBF-0E3F-F499-2BD79CE4F9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6D60B3-4189-ADA3-8DBC-0B3CBFF18DED}"/>
              </a:ext>
            </a:extLst>
          </p:cNvPr>
          <p:cNvSpPr>
            <a:spLocks noGrp="1"/>
          </p:cNvSpPr>
          <p:nvPr>
            <p:ph type="sldNum" sz="quarter" idx="12"/>
          </p:nvPr>
        </p:nvSpPr>
        <p:spPr/>
        <p:txBody>
          <a:bodyPr/>
          <a:lstStyle/>
          <a:p>
            <a:fld id="{3C81602D-3B6A-490E-AA03-2E0EEB8A1731}" type="slidenum">
              <a:rPr lang="en-GB" smtClean="0"/>
              <a:t>‹#›</a:t>
            </a:fld>
            <a:endParaRPr lang="en-GB"/>
          </a:p>
        </p:txBody>
      </p:sp>
    </p:spTree>
    <p:extLst>
      <p:ext uri="{BB962C8B-B14F-4D97-AF65-F5344CB8AC3E}">
        <p14:creationId xmlns:p14="http://schemas.microsoft.com/office/powerpoint/2010/main" val="1389367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0AA27-9296-94C5-2514-98657CAF662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B079710-C04C-24C7-827A-2767EA2A0C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CDC4E57-5B56-9828-B5E7-D667E1372C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BFBF7D8-93A4-48C1-4F1A-7341343F7E53}"/>
              </a:ext>
            </a:extLst>
          </p:cNvPr>
          <p:cNvSpPr>
            <a:spLocks noGrp="1"/>
          </p:cNvSpPr>
          <p:nvPr>
            <p:ph type="dt" sz="half" idx="10"/>
          </p:nvPr>
        </p:nvSpPr>
        <p:spPr/>
        <p:txBody>
          <a:bodyPr/>
          <a:lstStyle/>
          <a:p>
            <a:fld id="{1B4BA86B-805D-4013-9420-645B10BCF154}" type="datetimeFigureOut">
              <a:rPr lang="en-GB" smtClean="0"/>
              <a:t>06/11/2024</a:t>
            </a:fld>
            <a:endParaRPr lang="en-GB"/>
          </a:p>
        </p:txBody>
      </p:sp>
      <p:sp>
        <p:nvSpPr>
          <p:cNvPr id="6" name="Footer Placeholder 5">
            <a:extLst>
              <a:ext uri="{FF2B5EF4-FFF2-40B4-BE49-F238E27FC236}">
                <a16:creationId xmlns:a16="http://schemas.microsoft.com/office/drawing/2014/main" id="{793C63F5-BCB5-B01E-C66E-AEC189D461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BED28F-2D47-09BF-B806-81C6AA4FCAEC}"/>
              </a:ext>
            </a:extLst>
          </p:cNvPr>
          <p:cNvSpPr>
            <a:spLocks noGrp="1"/>
          </p:cNvSpPr>
          <p:nvPr>
            <p:ph type="sldNum" sz="quarter" idx="12"/>
          </p:nvPr>
        </p:nvSpPr>
        <p:spPr/>
        <p:txBody>
          <a:bodyPr/>
          <a:lstStyle/>
          <a:p>
            <a:fld id="{3C81602D-3B6A-490E-AA03-2E0EEB8A1731}" type="slidenum">
              <a:rPr lang="en-GB" smtClean="0"/>
              <a:t>‹#›</a:t>
            </a:fld>
            <a:endParaRPr lang="en-GB"/>
          </a:p>
        </p:txBody>
      </p:sp>
    </p:spTree>
    <p:extLst>
      <p:ext uri="{BB962C8B-B14F-4D97-AF65-F5344CB8AC3E}">
        <p14:creationId xmlns:p14="http://schemas.microsoft.com/office/powerpoint/2010/main" val="2354124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8922-D3B3-1726-66D4-15EC02FA521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AF6850-C268-1396-4840-464130DE5A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829870-674F-5BE0-FA11-C0C807ED44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1922783-360E-1004-2FAC-C6BB1AC231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B67DF1-B1DF-B82C-D674-27BDB03642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9275D28-DB5E-23C2-3057-C5E69DBBC6E6}"/>
              </a:ext>
            </a:extLst>
          </p:cNvPr>
          <p:cNvSpPr>
            <a:spLocks noGrp="1"/>
          </p:cNvSpPr>
          <p:nvPr>
            <p:ph type="dt" sz="half" idx="10"/>
          </p:nvPr>
        </p:nvSpPr>
        <p:spPr/>
        <p:txBody>
          <a:bodyPr/>
          <a:lstStyle/>
          <a:p>
            <a:fld id="{1B4BA86B-805D-4013-9420-645B10BCF154}" type="datetimeFigureOut">
              <a:rPr lang="en-GB" smtClean="0"/>
              <a:t>06/11/2024</a:t>
            </a:fld>
            <a:endParaRPr lang="en-GB"/>
          </a:p>
        </p:txBody>
      </p:sp>
      <p:sp>
        <p:nvSpPr>
          <p:cNvPr id="8" name="Footer Placeholder 7">
            <a:extLst>
              <a:ext uri="{FF2B5EF4-FFF2-40B4-BE49-F238E27FC236}">
                <a16:creationId xmlns:a16="http://schemas.microsoft.com/office/drawing/2014/main" id="{B54045C0-9CF5-F876-FDD5-CE4682979E3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CB1B3AD-7853-6D08-F98D-B687B68638BA}"/>
              </a:ext>
            </a:extLst>
          </p:cNvPr>
          <p:cNvSpPr>
            <a:spLocks noGrp="1"/>
          </p:cNvSpPr>
          <p:nvPr>
            <p:ph type="sldNum" sz="quarter" idx="12"/>
          </p:nvPr>
        </p:nvSpPr>
        <p:spPr/>
        <p:txBody>
          <a:bodyPr/>
          <a:lstStyle/>
          <a:p>
            <a:fld id="{3C81602D-3B6A-490E-AA03-2E0EEB8A1731}" type="slidenum">
              <a:rPr lang="en-GB" smtClean="0"/>
              <a:t>‹#›</a:t>
            </a:fld>
            <a:endParaRPr lang="en-GB"/>
          </a:p>
        </p:txBody>
      </p:sp>
    </p:spTree>
    <p:extLst>
      <p:ext uri="{BB962C8B-B14F-4D97-AF65-F5344CB8AC3E}">
        <p14:creationId xmlns:p14="http://schemas.microsoft.com/office/powerpoint/2010/main" val="2378810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6EB62-AB41-1C2F-93DB-9E166D6EADE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EAA3AC7-46AF-9264-E775-8274A7E5093A}"/>
              </a:ext>
            </a:extLst>
          </p:cNvPr>
          <p:cNvSpPr>
            <a:spLocks noGrp="1"/>
          </p:cNvSpPr>
          <p:nvPr>
            <p:ph type="dt" sz="half" idx="10"/>
          </p:nvPr>
        </p:nvSpPr>
        <p:spPr/>
        <p:txBody>
          <a:bodyPr/>
          <a:lstStyle/>
          <a:p>
            <a:fld id="{1B4BA86B-805D-4013-9420-645B10BCF154}" type="datetimeFigureOut">
              <a:rPr lang="en-GB" smtClean="0"/>
              <a:t>06/11/2024</a:t>
            </a:fld>
            <a:endParaRPr lang="en-GB"/>
          </a:p>
        </p:txBody>
      </p:sp>
      <p:sp>
        <p:nvSpPr>
          <p:cNvPr id="4" name="Footer Placeholder 3">
            <a:extLst>
              <a:ext uri="{FF2B5EF4-FFF2-40B4-BE49-F238E27FC236}">
                <a16:creationId xmlns:a16="http://schemas.microsoft.com/office/drawing/2014/main" id="{773924AD-355D-2102-8B55-87E6CD7D119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76CE9ED-1DDA-D824-7867-7A04D57E5FB7}"/>
              </a:ext>
            </a:extLst>
          </p:cNvPr>
          <p:cNvSpPr>
            <a:spLocks noGrp="1"/>
          </p:cNvSpPr>
          <p:nvPr>
            <p:ph type="sldNum" sz="quarter" idx="12"/>
          </p:nvPr>
        </p:nvSpPr>
        <p:spPr/>
        <p:txBody>
          <a:bodyPr/>
          <a:lstStyle/>
          <a:p>
            <a:fld id="{3C81602D-3B6A-490E-AA03-2E0EEB8A1731}" type="slidenum">
              <a:rPr lang="en-GB" smtClean="0"/>
              <a:t>‹#›</a:t>
            </a:fld>
            <a:endParaRPr lang="en-GB"/>
          </a:p>
        </p:txBody>
      </p:sp>
    </p:spTree>
    <p:extLst>
      <p:ext uri="{BB962C8B-B14F-4D97-AF65-F5344CB8AC3E}">
        <p14:creationId xmlns:p14="http://schemas.microsoft.com/office/powerpoint/2010/main" val="1814905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8B30DD-F88B-E2DF-3A1F-0AD4F6F61B8F}"/>
              </a:ext>
            </a:extLst>
          </p:cNvPr>
          <p:cNvSpPr>
            <a:spLocks noGrp="1"/>
          </p:cNvSpPr>
          <p:nvPr>
            <p:ph type="dt" sz="half" idx="10"/>
          </p:nvPr>
        </p:nvSpPr>
        <p:spPr/>
        <p:txBody>
          <a:bodyPr/>
          <a:lstStyle/>
          <a:p>
            <a:fld id="{1B4BA86B-805D-4013-9420-645B10BCF154}" type="datetimeFigureOut">
              <a:rPr lang="en-GB" smtClean="0"/>
              <a:t>06/11/2024</a:t>
            </a:fld>
            <a:endParaRPr lang="en-GB"/>
          </a:p>
        </p:txBody>
      </p:sp>
      <p:sp>
        <p:nvSpPr>
          <p:cNvPr id="3" name="Footer Placeholder 2">
            <a:extLst>
              <a:ext uri="{FF2B5EF4-FFF2-40B4-BE49-F238E27FC236}">
                <a16:creationId xmlns:a16="http://schemas.microsoft.com/office/drawing/2014/main" id="{6F8A3077-0F0F-983E-0728-748583BD5E8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B34160C-164B-F936-E34E-A361AA41779A}"/>
              </a:ext>
            </a:extLst>
          </p:cNvPr>
          <p:cNvSpPr>
            <a:spLocks noGrp="1"/>
          </p:cNvSpPr>
          <p:nvPr>
            <p:ph type="sldNum" sz="quarter" idx="12"/>
          </p:nvPr>
        </p:nvSpPr>
        <p:spPr/>
        <p:txBody>
          <a:bodyPr/>
          <a:lstStyle/>
          <a:p>
            <a:fld id="{3C81602D-3B6A-490E-AA03-2E0EEB8A1731}" type="slidenum">
              <a:rPr lang="en-GB" smtClean="0"/>
              <a:t>‹#›</a:t>
            </a:fld>
            <a:endParaRPr lang="en-GB"/>
          </a:p>
        </p:txBody>
      </p:sp>
    </p:spTree>
    <p:extLst>
      <p:ext uri="{BB962C8B-B14F-4D97-AF65-F5344CB8AC3E}">
        <p14:creationId xmlns:p14="http://schemas.microsoft.com/office/powerpoint/2010/main" val="3503846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96CEC-486F-E8F4-F3EE-8C7104EDF7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D6EB426-5962-9BEE-6583-44B06362D6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7F76D10-EBBA-FBEA-A5F3-FA20F12A4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C855C5-1555-8337-E46D-C61F84042169}"/>
              </a:ext>
            </a:extLst>
          </p:cNvPr>
          <p:cNvSpPr>
            <a:spLocks noGrp="1"/>
          </p:cNvSpPr>
          <p:nvPr>
            <p:ph type="dt" sz="half" idx="10"/>
          </p:nvPr>
        </p:nvSpPr>
        <p:spPr/>
        <p:txBody>
          <a:bodyPr/>
          <a:lstStyle/>
          <a:p>
            <a:fld id="{1B4BA86B-805D-4013-9420-645B10BCF154}" type="datetimeFigureOut">
              <a:rPr lang="en-GB" smtClean="0"/>
              <a:t>06/11/2024</a:t>
            </a:fld>
            <a:endParaRPr lang="en-GB"/>
          </a:p>
        </p:txBody>
      </p:sp>
      <p:sp>
        <p:nvSpPr>
          <p:cNvPr id="6" name="Footer Placeholder 5">
            <a:extLst>
              <a:ext uri="{FF2B5EF4-FFF2-40B4-BE49-F238E27FC236}">
                <a16:creationId xmlns:a16="http://schemas.microsoft.com/office/drawing/2014/main" id="{B9BEA161-AD73-A9E5-910E-DB325385381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107F3F-0512-4E9F-3DF4-0E6126B8DFBE}"/>
              </a:ext>
            </a:extLst>
          </p:cNvPr>
          <p:cNvSpPr>
            <a:spLocks noGrp="1"/>
          </p:cNvSpPr>
          <p:nvPr>
            <p:ph type="sldNum" sz="quarter" idx="12"/>
          </p:nvPr>
        </p:nvSpPr>
        <p:spPr/>
        <p:txBody>
          <a:bodyPr/>
          <a:lstStyle/>
          <a:p>
            <a:fld id="{3C81602D-3B6A-490E-AA03-2E0EEB8A1731}" type="slidenum">
              <a:rPr lang="en-GB" smtClean="0"/>
              <a:t>‹#›</a:t>
            </a:fld>
            <a:endParaRPr lang="en-GB"/>
          </a:p>
        </p:txBody>
      </p:sp>
    </p:spTree>
    <p:extLst>
      <p:ext uri="{BB962C8B-B14F-4D97-AF65-F5344CB8AC3E}">
        <p14:creationId xmlns:p14="http://schemas.microsoft.com/office/powerpoint/2010/main" val="1974215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044B-BDA3-D800-406D-1D8ACA23AD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36F03A9-2D7D-B82A-DBF2-CC134DE1C9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2B9D79E-2E95-894E-44A1-0218BEEDE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A9F591-82B2-9FEB-423B-834735C96FFD}"/>
              </a:ext>
            </a:extLst>
          </p:cNvPr>
          <p:cNvSpPr>
            <a:spLocks noGrp="1"/>
          </p:cNvSpPr>
          <p:nvPr>
            <p:ph type="dt" sz="half" idx="10"/>
          </p:nvPr>
        </p:nvSpPr>
        <p:spPr/>
        <p:txBody>
          <a:bodyPr/>
          <a:lstStyle/>
          <a:p>
            <a:fld id="{1B4BA86B-805D-4013-9420-645B10BCF154}" type="datetimeFigureOut">
              <a:rPr lang="en-GB" smtClean="0"/>
              <a:t>06/11/2024</a:t>
            </a:fld>
            <a:endParaRPr lang="en-GB"/>
          </a:p>
        </p:txBody>
      </p:sp>
      <p:sp>
        <p:nvSpPr>
          <p:cNvPr id="6" name="Footer Placeholder 5">
            <a:extLst>
              <a:ext uri="{FF2B5EF4-FFF2-40B4-BE49-F238E27FC236}">
                <a16:creationId xmlns:a16="http://schemas.microsoft.com/office/drawing/2014/main" id="{A85AE372-DD23-F5A0-6DA8-CF3EC72611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131968-76B1-7B81-D615-C24183586D3E}"/>
              </a:ext>
            </a:extLst>
          </p:cNvPr>
          <p:cNvSpPr>
            <a:spLocks noGrp="1"/>
          </p:cNvSpPr>
          <p:nvPr>
            <p:ph type="sldNum" sz="quarter" idx="12"/>
          </p:nvPr>
        </p:nvSpPr>
        <p:spPr/>
        <p:txBody>
          <a:bodyPr/>
          <a:lstStyle/>
          <a:p>
            <a:fld id="{3C81602D-3B6A-490E-AA03-2E0EEB8A1731}" type="slidenum">
              <a:rPr lang="en-GB" smtClean="0"/>
              <a:t>‹#›</a:t>
            </a:fld>
            <a:endParaRPr lang="en-GB"/>
          </a:p>
        </p:txBody>
      </p:sp>
    </p:spTree>
    <p:extLst>
      <p:ext uri="{BB962C8B-B14F-4D97-AF65-F5344CB8AC3E}">
        <p14:creationId xmlns:p14="http://schemas.microsoft.com/office/powerpoint/2010/main" val="1017158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CA261-809B-3799-2414-A386C7B9FE1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55E9FA-A208-ADC1-78E7-274DEF3AC5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994B0C-1094-FF29-70A0-D0B94C47B662}"/>
              </a:ext>
            </a:extLst>
          </p:cNvPr>
          <p:cNvSpPr>
            <a:spLocks noGrp="1"/>
          </p:cNvSpPr>
          <p:nvPr>
            <p:ph type="dt" sz="half" idx="10"/>
          </p:nvPr>
        </p:nvSpPr>
        <p:spPr/>
        <p:txBody>
          <a:bodyPr/>
          <a:lstStyle/>
          <a:p>
            <a:fld id="{1B4BA86B-805D-4013-9420-645B10BCF154}" type="datetimeFigureOut">
              <a:rPr lang="en-GB" smtClean="0"/>
              <a:t>06/11/2024</a:t>
            </a:fld>
            <a:endParaRPr lang="en-GB"/>
          </a:p>
        </p:txBody>
      </p:sp>
      <p:sp>
        <p:nvSpPr>
          <p:cNvPr id="5" name="Footer Placeholder 4">
            <a:extLst>
              <a:ext uri="{FF2B5EF4-FFF2-40B4-BE49-F238E27FC236}">
                <a16:creationId xmlns:a16="http://schemas.microsoft.com/office/drawing/2014/main" id="{CA162306-8AD6-3950-11DF-D91B21F18B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87D587-065B-20EC-E716-D9C4C3E3103E}"/>
              </a:ext>
            </a:extLst>
          </p:cNvPr>
          <p:cNvSpPr>
            <a:spLocks noGrp="1"/>
          </p:cNvSpPr>
          <p:nvPr>
            <p:ph type="sldNum" sz="quarter" idx="12"/>
          </p:nvPr>
        </p:nvSpPr>
        <p:spPr/>
        <p:txBody>
          <a:bodyPr/>
          <a:lstStyle/>
          <a:p>
            <a:fld id="{3C81602D-3B6A-490E-AA03-2E0EEB8A1731}" type="slidenum">
              <a:rPr lang="en-GB" smtClean="0"/>
              <a:t>‹#›</a:t>
            </a:fld>
            <a:endParaRPr lang="en-GB"/>
          </a:p>
        </p:txBody>
      </p:sp>
    </p:spTree>
    <p:extLst>
      <p:ext uri="{BB962C8B-B14F-4D97-AF65-F5344CB8AC3E}">
        <p14:creationId xmlns:p14="http://schemas.microsoft.com/office/powerpoint/2010/main" val="2669548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0CEC28-F9B2-4A97-0189-ACDF2BFC149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7E57D62-033A-D85E-2415-4C8DB410CD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2631CB-2F1D-2A29-614C-3D332B7C7467}"/>
              </a:ext>
            </a:extLst>
          </p:cNvPr>
          <p:cNvSpPr>
            <a:spLocks noGrp="1"/>
          </p:cNvSpPr>
          <p:nvPr>
            <p:ph type="dt" sz="half" idx="10"/>
          </p:nvPr>
        </p:nvSpPr>
        <p:spPr/>
        <p:txBody>
          <a:bodyPr/>
          <a:lstStyle/>
          <a:p>
            <a:fld id="{1B4BA86B-805D-4013-9420-645B10BCF154}" type="datetimeFigureOut">
              <a:rPr lang="en-GB" smtClean="0"/>
              <a:t>06/11/2024</a:t>
            </a:fld>
            <a:endParaRPr lang="en-GB"/>
          </a:p>
        </p:txBody>
      </p:sp>
      <p:sp>
        <p:nvSpPr>
          <p:cNvPr id="5" name="Footer Placeholder 4">
            <a:extLst>
              <a:ext uri="{FF2B5EF4-FFF2-40B4-BE49-F238E27FC236}">
                <a16:creationId xmlns:a16="http://schemas.microsoft.com/office/drawing/2014/main" id="{D13191B0-ECFC-2EAA-9669-AD7DAD64B5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F79746-03D7-0D64-077E-CF281FC557BD}"/>
              </a:ext>
            </a:extLst>
          </p:cNvPr>
          <p:cNvSpPr>
            <a:spLocks noGrp="1"/>
          </p:cNvSpPr>
          <p:nvPr>
            <p:ph type="sldNum" sz="quarter" idx="12"/>
          </p:nvPr>
        </p:nvSpPr>
        <p:spPr/>
        <p:txBody>
          <a:bodyPr/>
          <a:lstStyle/>
          <a:p>
            <a:fld id="{3C81602D-3B6A-490E-AA03-2E0EEB8A1731}" type="slidenum">
              <a:rPr lang="en-GB" smtClean="0"/>
              <a:t>‹#›</a:t>
            </a:fld>
            <a:endParaRPr lang="en-GB"/>
          </a:p>
        </p:txBody>
      </p:sp>
    </p:spTree>
    <p:extLst>
      <p:ext uri="{BB962C8B-B14F-4D97-AF65-F5344CB8AC3E}">
        <p14:creationId xmlns:p14="http://schemas.microsoft.com/office/powerpoint/2010/main" val="2388941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875C14-1AA8-08E6-2473-6A4735A3FA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71939FC-5E0A-0DD2-AEB3-E3A984EBC3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0C2A7A-3E3A-216A-4743-B7AADBB6FE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B4BA86B-805D-4013-9420-645B10BCF154}" type="datetimeFigureOut">
              <a:rPr lang="en-GB" smtClean="0"/>
              <a:t>06/11/2024</a:t>
            </a:fld>
            <a:endParaRPr lang="en-GB"/>
          </a:p>
        </p:txBody>
      </p:sp>
      <p:sp>
        <p:nvSpPr>
          <p:cNvPr id="5" name="Footer Placeholder 4">
            <a:extLst>
              <a:ext uri="{FF2B5EF4-FFF2-40B4-BE49-F238E27FC236}">
                <a16:creationId xmlns:a16="http://schemas.microsoft.com/office/drawing/2014/main" id="{4861F736-FCF2-8012-FFFC-A1FE603E43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29DE06C-EE0E-94A0-4C1B-A32E4D541C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C81602D-3B6A-490E-AA03-2E0EEB8A1731}" type="slidenum">
              <a:rPr lang="en-GB" smtClean="0"/>
              <a:t>‹#›</a:t>
            </a:fld>
            <a:endParaRPr lang="en-GB"/>
          </a:p>
        </p:txBody>
      </p:sp>
    </p:spTree>
    <p:extLst>
      <p:ext uri="{BB962C8B-B14F-4D97-AF65-F5344CB8AC3E}">
        <p14:creationId xmlns:p14="http://schemas.microsoft.com/office/powerpoint/2010/main" val="3557877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doi.org/10.1191/0269215502cr550oa" TargetMode="External"/><Relationship Id="rId3" Type="http://schemas.openxmlformats.org/officeDocument/2006/relationships/hyperlink" Target="https://doi.org/10.1007/s10935-014-0355-2" TargetMode="External"/><Relationship Id="rId7" Type="http://schemas.openxmlformats.org/officeDocument/2006/relationships/hyperlink" Target="https://doi.org/10.23736/s0022-4707.17.07070-0" TargetMode="External"/><Relationship Id="rId2" Type="http://schemas.openxmlformats.org/officeDocument/2006/relationships/hyperlink" Target="https://www.world.rugby/organisation/about-us/womens" TargetMode="External"/><Relationship Id="rId1" Type="http://schemas.openxmlformats.org/officeDocument/2006/relationships/slideLayout" Target="../slideLayouts/slideLayout2.xml"/><Relationship Id="rId6" Type="http://schemas.openxmlformats.org/officeDocument/2006/relationships/hyperlink" Target="https://doi.org/https:/doi.org/10.1016/j.jmpt.2013.05.026" TargetMode="External"/><Relationship Id="rId5" Type="http://schemas.openxmlformats.org/officeDocument/2006/relationships/hyperlink" Target="https://doi.org/https:/doi.org/10.1080/17461391.2021.1973573" TargetMode="External"/><Relationship Id="rId10" Type="http://schemas.openxmlformats.org/officeDocument/2006/relationships/hyperlink" Target="https://doi.org/https:/doi.org/10.1002/ejsc.12028" TargetMode="External"/><Relationship Id="rId4" Type="http://schemas.openxmlformats.org/officeDocument/2006/relationships/hyperlink" Target="https://doi.org/10.1136/bjsports-2021-104414" TargetMode="External"/><Relationship Id="rId9" Type="http://schemas.openxmlformats.org/officeDocument/2006/relationships/hyperlink" Target="https://www.mdpi.com/2075-4663/11/1/2"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ABF45B2-D350-06BA-A3E6-C8D6BB000DEB}"/>
              </a:ext>
            </a:extLst>
          </p:cNvPr>
          <p:cNvSpPr>
            <a:spLocks noGrp="1"/>
          </p:cNvSpPr>
          <p:nvPr>
            <p:ph type="ctrTitle"/>
          </p:nvPr>
        </p:nvSpPr>
        <p:spPr>
          <a:xfrm>
            <a:off x="4162567" y="818984"/>
            <a:ext cx="6714699" cy="3178689"/>
          </a:xfrm>
        </p:spPr>
        <p:txBody>
          <a:bodyPr>
            <a:normAutofit/>
          </a:bodyPr>
          <a:lstStyle/>
          <a:p>
            <a:pPr algn="l"/>
            <a:r>
              <a:rPr lang="en-GB" sz="4800" dirty="0">
                <a:solidFill>
                  <a:srgbClr val="FFFFFF"/>
                </a:solidFill>
              </a:rPr>
              <a:t>Reliability of an Isometric Dynamometer to Assess Neck Strength in Female University Rugby</a:t>
            </a:r>
          </a:p>
        </p:txBody>
      </p:sp>
      <p:sp>
        <p:nvSpPr>
          <p:cNvPr id="34" name="Rectangle 33">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F01B809F-3920-9F9B-A792-A46E1E5BA5B6}"/>
              </a:ext>
            </a:extLst>
          </p:cNvPr>
          <p:cNvSpPr>
            <a:spLocks noGrp="1"/>
          </p:cNvSpPr>
          <p:nvPr>
            <p:ph type="subTitle" idx="1"/>
          </p:nvPr>
        </p:nvSpPr>
        <p:spPr>
          <a:xfrm>
            <a:off x="4285397" y="4960961"/>
            <a:ext cx="7055893" cy="1078054"/>
          </a:xfrm>
        </p:spPr>
        <p:txBody>
          <a:bodyPr>
            <a:normAutofit/>
          </a:bodyPr>
          <a:lstStyle/>
          <a:p>
            <a:pPr algn="l"/>
            <a:r>
              <a:rPr lang="en-GB" dirty="0">
                <a:solidFill>
                  <a:srgbClr val="FFFFFF"/>
                </a:solidFill>
              </a:rPr>
              <a:t>Darcey Atkinson, Eloise Kirby and Dr Julian Owen</a:t>
            </a:r>
          </a:p>
        </p:txBody>
      </p:sp>
      <p:pic>
        <p:nvPicPr>
          <p:cNvPr id="9" name="Picture 8" descr="A logo on a black background&#10;&#10;Description automatically generated">
            <a:extLst>
              <a:ext uri="{FF2B5EF4-FFF2-40B4-BE49-F238E27FC236}">
                <a16:creationId xmlns:a16="http://schemas.microsoft.com/office/drawing/2014/main" id="{3AAAEB2F-F0A1-1F26-8A7F-6DD9B8628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244" y="-10075"/>
            <a:ext cx="2464880" cy="1741809"/>
          </a:xfrm>
          <a:prstGeom prst="rect">
            <a:avLst/>
          </a:prstGeom>
        </p:spPr>
      </p:pic>
    </p:spTree>
    <p:extLst>
      <p:ext uri="{BB962C8B-B14F-4D97-AF65-F5344CB8AC3E}">
        <p14:creationId xmlns:p14="http://schemas.microsoft.com/office/powerpoint/2010/main" val="4194425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4710F70-77D8-CD53-FC51-33D77A75B496}"/>
              </a:ext>
            </a:extLst>
          </p:cNvPr>
          <p:cNvSpPr>
            <a:spLocks noGrp="1"/>
          </p:cNvSpPr>
          <p:nvPr>
            <p:ph type="title"/>
          </p:nvPr>
        </p:nvSpPr>
        <p:spPr>
          <a:xfrm>
            <a:off x="826396" y="586855"/>
            <a:ext cx="4230100" cy="3387497"/>
          </a:xfrm>
        </p:spPr>
        <p:txBody>
          <a:bodyPr anchor="b">
            <a:normAutofit/>
          </a:bodyPr>
          <a:lstStyle/>
          <a:p>
            <a:pPr algn="r"/>
            <a:r>
              <a:rPr lang="en-GB" sz="4000">
                <a:solidFill>
                  <a:srgbClr val="FFFFFF"/>
                </a:solidFill>
              </a:rPr>
              <a:t>Background</a:t>
            </a:r>
            <a:endParaRPr lang="en-GB" sz="4000" b="1">
              <a:solidFill>
                <a:srgbClr val="FFFFFF"/>
              </a:solidFill>
            </a:endParaRPr>
          </a:p>
        </p:txBody>
      </p:sp>
      <p:sp>
        <p:nvSpPr>
          <p:cNvPr id="3" name="Content Placeholder 2">
            <a:extLst>
              <a:ext uri="{FF2B5EF4-FFF2-40B4-BE49-F238E27FC236}">
                <a16:creationId xmlns:a16="http://schemas.microsoft.com/office/drawing/2014/main" id="{4245A61C-F247-C5A1-CE49-B62146CFCB14}"/>
              </a:ext>
            </a:extLst>
          </p:cNvPr>
          <p:cNvSpPr>
            <a:spLocks noGrp="1"/>
          </p:cNvSpPr>
          <p:nvPr>
            <p:ph idx="1"/>
          </p:nvPr>
        </p:nvSpPr>
        <p:spPr>
          <a:xfrm>
            <a:off x="6503158" y="649480"/>
            <a:ext cx="4862447" cy="5546047"/>
          </a:xfrm>
        </p:spPr>
        <p:txBody>
          <a:bodyPr anchor="ctr">
            <a:normAutofit/>
          </a:bodyPr>
          <a:lstStyle/>
          <a:p>
            <a:r>
              <a:rPr lang="en-GB" sz="2000" dirty="0"/>
              <a:t>28% increase in female participation in rugby union since 2017 </a:t>
            </a:r>
            <a:r>
              <a:rPr lang="en-GB" sz="1600" dirty="0"/>
              <a:t>(1)</a:t>
            </a:r>
          </a:p>
          <a:p>
            <a:r>
              <a:rPr lang="en-GB" sz="2000" dirty="0"/>
              <a:t>Neck strength associated with concussions </a:t>
            </a:r>
            <a:r>
              <a:rPr lang="en-GB" sz="1600" dirty="0"/>
              <a:t>(2)</a:t>
            </a:r>
          </a:p>
          <a:p>
            <a:r>
              <a:rPr lang="en-GB" sz="2000" dirty="0"/>
              <a:t>Higher isometric neck extension = lower rates of concussion </a:t>
            </a:r>
            <a:r>
              <a:rPr lang="en-GB" sz="1600" dirty="0"/>
              <a:t>(3)</a:t>
            </a:r>
          </a:p>
          <a:p>
            <a:r>
              <a:rPr lang="en-GB" sz="2000" dirty="0"/>
              <a:t>Females 47% lower isometric neck strength </a:t>
            </a:r>
            <a:r>
              <a:rPr lang="en-GB" sz="1600" dirty="0"/>
              <a:t>(4)</a:t>
            </a:r>
          </a:p>
          <a:p>
            <a:r>
              <a:rPr lang="en-GB" sz="2000" dirty="0"/>
              <a:t>Difference in player position </a:t>
            </a:r>
            <a:r>
              <a:rPr lang="en-GB" sz="1600" dirty="0"/>
              <a:t>(5)(6)(7)</a:t>
            </a:r>
            <a:endParaRPr lang="en-GB" sz="2000" dirty="0"/>
          </a:p>
        </p:txBody>
      </p:sp>
      <p:pic>
        <p:nvPicPr>
          <p:cNvPr id="5" name="Picture 4" descr="A logo on a black background&#10;&#10;Description automatically generated">
            <a:extLst>
              <a:ext uri="{FF2B5EF4-FFF2-40B4-BE49-F238E27FC236}">
                <a16:creationId xmlns:a16="http://schemas.microsoft.com/office/drawing/2014/main" id="{6C0DA6F7-BA51-4947-25F5-8BB9B70C7E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8" y="46368"/>
            <a:ext cx="1529707" cy="1080968"/>
          </a:xfrm>
          <a:prstGeom prst="rect">
            <a:avLst/>
          </a:prstGeom>
        </p:spPr>
      </p:pic>
    </p:spTree>
    <p:extLst>
      <p:ext uri="{BB962C8B-B14F-4D97-AF65-F5344CB8AC3E}">
        <p14:creationId xmlns:p14="http://schemas.microsoft.com/office/powerpoint/2010/main" val="2088363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E419FE-2267-AEBA-E3FD-CFF2B5D2E68E}"/>
              </a:ext>
            </a:extLst>
          </p:cNvPr>
          <p:cNvSpPr>
            <a:spLocks noGrp="1"/>
          </p:cNvSpPr>
          <p:nvPr>
            <p:ph type="title"/>
          </p:nvPr>
        </p:nvSpPr>
        <p:spPr>
          <a:xfrm>
            <a:off x="1136397" y="502021"/>
            <a:ext cx="4959603" cy="1642969"/>
          </a:xfrm>
        </p:spPr>
        <p:txBody>
          <a:bodyPr anchor="b">
            <a:normAutofit/>
          </a:bodyPr>
          <a:lstStyle/>
          <a:p>
            <a:r>
              <a:rPr lang="en-GB" sz="4000" dirty="0"/>
              <a:t>Measuring Neck Strength</a:t>
            </a:r>
          </a:p>
        </p:txBody>
      </p:sp>
      <p:sp>
        <p:nvSpPr>
          <p:cNvPr id="3" name="Content Placeholder 2">
            <a:extLst>
              <a:ext uri="{FF2B5EF4-FFF2-40B4-BE49-F238E27FC236}">
                <a16:creationId xmlns:a16="http://schemas.microsoft.com/office/drawing/2014/main" id="{52CE33DE-EE5A-848C-51BD-1CE3F2FE34A7}"/>
              </a:ext>
            </a:extLst>
          </p:cNvPr>
          <p:cNvSpPr>
            <a:spLocks noGrp="1"/>
          </p:cNvSpPr>
          <p:nvPr>
            <p:ph idx="1"/>
          </p:nvPr>
        </p:nvSpPr>
        <p:spPr>
          <a:xfrm>
            <a:off x="1136397" y="2418408"/>
            <a:ext cx="5295139" cy="3522569"/>
          </a:xfrm>
        </p:spPr>
        <p:txBody>
          <a:bodyPr anchor="t">
            <a:normAutofit/>
          </a:bodyPr>
          <a:lstStyle/>
          <a:p>
            <a:r>
              <a:rPr lang="en-GB" sz="2400" dirty="0"/>
              <a:t>Hand-held dynamometer (HHD) </a:t>
            </a:r>
            <a:r>
              <a:rPr lang="en-GB" sz="1800" dirty="0"/>
              <a:t>(2)(3)</a:t>
            </a:r>
          </a:p>
          <a:p>
            <a:r>
              <a:rPr lang="en-GB" sz="2400" dirty="0"/>
              <a:t>Fixed-frame dynamometer (FFD) </a:t>
            </a:r>
            <a:r>
              <a:rPr lang="en-GB" sz="1800" dirty="0"/>
              <a:t>(8) </a:t>
            </a:r>
          </a:p>
          <a:p>
            <a:r>
              <a:rPr lang="en-GB" sz="2400" dirty="0"/>
              <a:t>VALD ForceFrame</a:t>
            </a:r>
            <a:r>
              <a:rPr lang="en-GB" sz="1800" dirty="0"/>
              <a:t> (9)</a:t>
            </a:r>
          </a:p>
          <a:p>
            <a:endParaRPr lang="en-GB" sz="2000" dirty="0"/>
          </a:p>
        </p:txBody>
      </p:sp>
      <p:pic>
        <p:nvPicPr>
          <p:cNvPr id="4" name="Picture 3">
            <a:extLst>
              <a:ext uri="{FF2B5EF4-FFF2-40B4-BE49-F238E27FC236}">
                <a16:creationId xmlns:a16="http://schemas.microsoft.com/office/drawing/2014/main" id="{74F4F952-9932-CC99-23D0-67C4637D1B77}"/>
              </a:ext>
            </a:extLst>
          </p:cNvPr>
          <p:cNvPicPr>
            <a:picLocks noChangeAspect="1"/>
          </p:cNvPicPr>
          <p:nvPr/>
        </p:nvPicPr>
        <p:blipFill>
          <a:blip r:embed="rId3"/>
          <a:stretch>
            <a:fillRect/>
          </a:stretch>
        </p:blipFill>
        <p:spPr>
          <a:xfrm>
            <a:off x="6512442" y="1057196"/>
            <a:ext cx="5201023" cy="4329851"/>
          </a:xfrm>
          <a:prstGeom prst="rect">
            <a:avLst/>
          </a:prstGeom>
        </p:spPr>
      </p:pic>
      <p:sp>
        <p:nvSpPr>
          <p:cNvPr id="11" name="Rectangle 1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38C48C4-8338-D5F1-87B2-B3174E75D766}"/>
              </a:ext>
            </a:extLst>
          </p:cNvPr>
          <p:cNvSpPr txBox="1"/>
          <p:nvPr/>
        </p:nvSpPr>
        <p:spPr>
          <a:xfrm>
            <a:off x="7043698" y="5409625"/>
            <a:ext cx="4959603" cy="538609"/>
          </a:xfrm>
          <a:prstGeom prst="rect">
            <a:avLst/>
          </a:prstGeom>
          <a:noFill/>
        </p:spPr>
        <p:txBody>
          <a:bodyPr wrap="square" rtlCol="0">
            <a:spAutoFit/>
          </a:bodyPr>
          <a:lstStyle/>
          <a:p>
            <a:r>
              <a:rPr lang="en-GB" sz="1100" dirty="0">
                <a:solidFill>
                  <a:schemeClr val="accent1">
                    <a:lumMod val="50000"/>
                  </a:schemeClr>
                </a:solidFill>
              </a:rPr>
              <a:t>Image available from: https://valdperformance.com/products/forceframe</a:t>
            </a:r>
          </a:p>
          <a:p>
            <a:endParaRPr lang="en-GB" dirty="0"/>
          </a:p>
        </p:txBody>
      </p:sp>
    </p:spTree>
    <p:extLst>
      <p:ext uri="{BB962C8B-B14F-4D97-AF65-F5344CB8AC3E}">
        <p14:creationId xmlns:p14="http://schemas.microsoft.com/office/powerpoint/2010/main" val="4088494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F0593D-9FDF-8F1D-FA4E-39576AF13442}"/>
              </a:ext>
            </a:extLst>
          </p:cNvPr>
          <p:cNvSpPr>
            <a:spLocks noGrp="1"/>
          </p:cNvSpPr>
          <p:nvPr>
            <p:ph type="title"/>
          </p:nvPr>
        </p:nvSpPr>
        <p:spPr>
          <a:xfrm>
            <a:off x="1371597" y="348865"/>
            <a:ext cx="10044023" cy="877729"/>
          </a:xfrm>
        </p:spPr>
        <p:txBody>
          <a:bodyPr anchor="ctr">
            <a:normAutofit/>
          </a:bodyPr>
          <a:lstStyle/>
          <a:p>
            <a:r>
              <a:rPr lang="en-GB" sz="4000">
                <a:solidFill>
                  <a:srgbClr val="FFFFFF"/>
                </a:solidFill>
              </a:rPr>
              <a:t>Aims</a:t>
            </a:r>
          </a:p>
        </p:txBody>
      </p:sp>
      <p:graphicFrame>
        <p:nvGraphicFramePr>
          <p:cNvPr id="5" name="Content Placeholder 2">
            <a:extLst>
              <a:ext uri="{FF2B5EF4-FFF2-40B4-BE49-F238E27FC236}">
                <a16:creationId xmlns:a16="http://schemas.microsoft.com/office/drawing/2014/main" id="{7BAE8430-3815-3FF0-97A1-C3B924AEC353}"/>
              </a:ext>
            </a:extLst>
          </p:cNvPr>
          <p:cNvGraphicFramePr>
            <a:graphicFrameLocks noGrp="1"/>
          </p:cNvGraphicFramePr>
          <p:nvPr>
            <p:ph idx="1"/>
            <p:extLst>
              <p:ext uri="{D42A27DB-BD31-4B8C-83A1-F6EECF244321}">
                <p14:modId xmlns:p14="http://schemas.microsoft.com/office/powerpoint/2010/main" val="1244158819"/>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4131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875A45-543D-2356-9F5B-8813098B3DDB}"/>
              </a:ext>
            </a:extLst>
          </p:cNvPr>
          <p:cNvSpPr>
            <a:spLocks noGrp="1"/>
          </p:cNvSpPr>
          <p:nvPr>
            <p:ph type="title"/>
          </p:nvPr>
        </p:nvSpPr>
        <p:spPr>
          <a:xfrm>
            <a:off x="1136398" y="502021"/>
            <a:ext cx="5427525" cy="1667997"/>
          </a:xfrm>
        </p:spPr>
        <p:txBody>
          <a:bodyPr anchor="b">
            <a:normAutofit/>
          </a:bodyPr>
          <a:lstStyle/>
          <a:p>
            <a:r>
              <a:rPr lang="en-GB" sz="4000"/>
              <a:t>Method</a:t>
            </a:r>
          </a:p>
        </p:txBody>
      </p:sp>
      <p:sp>
        <p:nvSpPr>
          <p:cNvPr id="8" name="Content Placeholder 2">
            <a:extLst>
              <a:ext uri="{FF2B5EF4-FFF2-40B4-BE49-F238E27FC236}">
                <a16:creationId xmlns:a16="http://schemas.microsoft.com/office/drawing/2014/main" id="{6B07AB77-7051-3A1F-9B59-4DE3B2EB81DC}"/>
              </a:ext>
            </a:extLst>
          </p:cNvPr>
          <p:cNvSpPr>
            <a:spLocks noGrp="1"/>
          </p:cNvSpPr>
          <p:nvPr>
            <p:ph idx="1"/>
          </p:nvPr>
        </p:nvSpPr>
        <p:spPr>
          <a:xfrm>
            <a:off x="1136398" y="2405467"/>
            <a:ext cx="5427526" cy="3535083"/>
          </a:xfrm>
        </p:spPr>
        <p:txBody>
          <a:bodyPr anchor="t">
            <a:normAutofit/>
          </a:bodyPr>
          <a:lstStyle/>
          <a:p>
            <a:r>
              <a:rPr lang="en-GB" sz="2000" dirty="0">
                <a:effectLst/>
                <a:ea typeface="Aptos" panose="020B0004020202020204" pitchFamily="34" charset="0"/>
              </a:rPr>
              <a:t>n=8 Bangor University Women’s Rugby Union players </a:t>
            </a:r>
          </a:p>
          <a:p>
            <a:r>
              <a:rPr lang="en-GB" sz="2000" dirty="0">
                <a:effectLst/>
                <a:ea typeface="Aptos" panose="020B0004020202020204" pitchFamily="34" charset="0"/>
              </a:rPr>
              <a:t>Neck strength measured using VALD ForceFrame</a:t>
            </a:r>
          </a:p>
          <a:p>
            <a:r>
              <a:rPr lang="en-GB" sz="2000" dirty="0">
                <a:ea typeface="Aptos" panose="020B0004020202020204" pitchFamily="34" charset="0"/>
              </a:rPr>
              <a:t>Maximum voluntary isometric contraction (MVIC) in each direction</a:t>
            </a:r>
          </a:p>
          <a:p>
            <a:r>
              <a:rPr lang="en-GB" sz="2000" dirty="0">
                <a:effectLst/>
                <a:ea typeface="Aptos" panose="020B0004020202020204" pitchFamily="34" charset="0"/>
              </a:rPr>
              <a:t>Intraclass correlation coefficients (ICCs) with 95% confidence intervals (CIs) calculated </a:t>
            </a:r>
          </a:p>
          <a:p>
            <a:endParaRPr lang="en-GB" sz="2000" dirty="0">
              <a:effectLst/>
              <a:ea typeface="Aptos" panose="020B0004020202020204" pitchFamily="34" charset="0"/>
            </a:endParaRPr>
          </a:p>
          <a:p>
            <a:endParaRPr lang="en-GB" sz="2000" dirty="0">
              <a:latin typeface="Times New Roman" panose="02020603050405020304" pitchFamily="18" charset="0"/>
              <a:ea typeface="Aptos" panose="020B0004020202020204" pitchFamily="34" charset="0"/>
            </a:endParaRPr>
          </a:p>
          <a:p>
            <a:endParaRPr lang="en-GB" sz="2000" dirty="0"/>
          </a:p>
        </p:txBody>
      </p:sp>
      <p:sp>
        <p:nvSpPr>
          <p:cNvPr id="11" name="Rectangle 1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93E4EA9-FD82-03C9-737E-72EBE53007AF}"/>
              </a:ext>
            </a:extLst>
          </p:cNvPr>
          <p:cNvPicPr>
            <a:picLocks noChangeAspect="1"/>
          </p:cNvPicPr>
          <p:nvPr/>
        </p:nvPicPr>
        <p:blipFill>
          <a:blip r:embed="rId3"/>
          <a:stretch>
            <a:fillRect/>
          </a:stretch>
        </p:blipFill>
        <p:spPr>
          <a:xfrm>
            <a:off x="6818535" y="1043390"/>
            <a:ext cx="4615072" cy="4133446"/>
          </a:xfrm>
          <a:prstGeom prst="rect">
            <a:avLst/>
          </a:prstGeom>
        </p:spPr>
      </p:pic>
      <p:sp>
        <p:nvSpPr>
          <p:cNvPr id="7" name="TextBox 6">
            <a:extLst>
              <a:ext uri="{FF2B5EF4-FFF2-40B4-BE49-F238E27FC236}">
                <a16:creationId xmlns:a16="http://schemas.microsoft.com/office/drawing/2014/main" id="{B23D420F-8897-B0C8-677C-996F8F0E312A}"/>
              </a:ext>
            </a:extLst>
          </p:cNvPr>
          <p:cNvSpPr txBox="1"/>
          <p:nvPr/>
        </p:nvSpPr>
        <p:spPr>
          <a:xfrm>
            <a:off x="6892578" y="5371139"/>
            <a:ext cx="4472108" cy="553998"/>
          </a:xfrm>
          <a:prstGeom prst="rect">
            <a:avLst/>
          </a:prstGeom>
          <a:noFill/>
        </p:spPr>
        <p:txBody>
          <a:bodyPr wrap="square" rtlCol="0">
            <a:spAutoFit/>
          </a:bodyPr>
          <a:lstStyle/>
          <a:p>
            <a:r>
              <a:rPr lang="en-GB" sz="1200" dirty="0">
                <a:solidFill>
                  <a:schemeClr val="accent1">
                    <a:lumMod val="50000"/>
                  </a:schemeClr>
                </a:solidFill>
              </a:rPr>
              <a:t>Image available from: https://www.mdpi.com/2075-4663/11/1/2</a:t>
            </a:r>
          </a:p>
          <a:p>
            <a:endParaRPr lang="en-GB" dirty="0"/>
          </a:p>
        </p:txBody>
      </p:sp>
    </p:spTree>
    <p:extLst>
      <p:ext uri="{BB962C8B-B14F-4D97-AF65-F5344CB8AC3E}">
        <p14:creationId xmlns:p14="http://schemas.microsoft.com/office/powerpoint/2010/main" val="2026873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Rectangle 31">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BA34F0-17B1-870A-43B0-3B028B5F39E8}"/>
              </a:ext>
            </a:extLst>
          </p:cNvPr>
          <p:cNvSpPr>
            <a:spLocks noGrp="1"/>
          </p:cNvSpPr>
          <p:nvPr>
            <p:ph type="title"/>
          </p:nvPr>
        </p:nvSpPr>
        <p:spPr>
          <a:xfrm>
            <a:off x="586478" y="1683756"/>
            <a:ext cx="3115265" cy="2396359"/>
          </a:xfrm>
        </p:spPr>
        <p:txBody>
          <a:bodyPr vert="horz" lIns="91440" tIns="45720" rIns="91440" bIns="45720" rtlCol="0" anchor="b">
            <a:normAutofit/>
          </a:bodyPr>
          <a:lstStyle/>
          <a:p>
            <a:pPr algn="r"/>
            <a:r>
              <a:rPr lang="en-US" sz="4000" kern="1200">
                <a:solidFill>
                  <a:srgbClr val="FFFFFF"/>
                </a:solidFill>
                <a:latin typeface="+mj-lt"/>
                <a:ea typeface="+mj-ea"/>
                <a:cs typeface="+mj-cs"/>
              </a:rPr>
              <a:t>Results</a:t>
            </a:r>
          </a:p>
        </p:txBody>
      </p:sp>
      <p:graphicFrame>
        <p:nvGraphicFramePr>
          <p:cNvPr id="18" name="Content Placeholder 2">
            <a:extLst>
              <a:ext uri="{FF2B5EF4-FFF2-40B4-BE49-F238E27FC236}">
                <a16:creationId xmlns:a16="http://schemas.microsoft.com/office/drawing/2014/main" id="{9499ED39-F859-B158-AC22-92A3AE79E422}"/>
              </a:ext>
            </a:extLst>
          </p:cNvPr>
          <p:cNvGraphicFramePr>
            <a:graphicFrameLocks noGrp="1"/>
          </p:cNvGraphicFramePr>
          <p:nvPr>
            <p:ph idx="1"/>
            <p:extLst>
              <p:ext uri="{D42A27DB-BD31-4B8C-83A1-F6EECF244321}">
                <p14:modId xmlns:p14="http://schemas.microsoft.com/office/powerpoint/2010/main" val="1029567107"/>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logo on a black background&#10;&#10;Description automatically generated">
            <a:extLst>
              <a:ext uri="{FF2B5EF4-FFF2-40B4-BE49-F238E27FC236}">
                <a16:creationId xmlns:a16="http://schemas.microsoft.com/office/drawing/2014/main" id="{0252FCF0-905A-1F3B-C9AC-C30E9807312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8" y="46368"/>
            <a:ext cx="1529707" cy="1080968"/>
          </a:xfrm>
          <a:prstGeom prst="rect">
            <a:avLst/>
          </a:prstGeom>
        </p:spPr>
      </p:pic>
    </p:spTree>
    <p:extLst>
      <p:ext uri="{BB962C8B-B14F-4D97-AF65-F5344CB8AC3E}">
        <p14:creationId xmlns:p14="http://schemas.microsoft.com/office/powerpoint/2010/main" val="2792844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F04BE9-5984-FD15-F9DE-C7EDB25F9F35}"/>
              </a:ext>
            </a:extLst>
          </p:cNvPr>
          <p:cNvSpPr>
            <a:spLocks noGrp="1"/>
          </p:cNvSpPr>
          <p:nvPr>
            <p:ph type="title"/>
          </p:nvPr>
        </p:nvSpPr>
        <p:spPr>
          <a:xfrm>
            <a:off x="826396" y="586855"/>
            <a:ext cx="4230100" cy="3387497"/>
          </a:xfrm>
        </p:spPr>
        <p:txBody>
          <a:bodyPr anchor="b">
            <a:normAutofit/>
          </a:bodyPr>
          <a:lstStyle/>
          <a:p>
            <a:pPr algn="r"/>
            <a:r>
              <a:rPr lang="en-GB" sz="4000">
                <a:solidFill>
                  <a:srgbClr val="FFFFFF"/>
                </a:solidFill>
              </a:rPr>
              <a:t>Why is this important?</a:t>
            </a:r>
          </a:p>
        </p:txBody>
      </p:sp>
      <p:sp>
        <p:nvSpPr>
          <p:cNvPr id="3" name="Content Placeholder 2">
            <a:extLst>
              <a:ext uri="{FF2B5EF4-FFF2-40B4-BE49-F238E27FC236}">
                <a16:creationId xmlns:a16="http://schemas.microsoft.com/office/drawing/2014/main" id="{8C765E38-F925-4761-9FA9-69F00C898ED1}"/>
              </a:ext>
            </a:extLst>
          </p:cNvPr>
          <p:cNvSpPr>
            <a:spLocks noGrp="1"/>
          </p:cNvSpPr>
          <p:nvPr>
            <p:ph idx="1"/>
          </p:nvPr>
        </p:nvSpPr>
        <p:spPr>
          <a:xfrm>
            <a:off x="5994964" y="649480"/>
            <a:ext cx="5769243" cy="5546047"/>
          </a:xfrm>
        </p:spPr>
        <p:txBody>
          <a:bodyPr anchor="ctr">
            <a:normAutofit/>
          </a:bodyPr>
          <a:lstStyle/>
          <a:p>
            <a:r>
              <a:rPr lang="en-GB" dirty="0"/>
              <a:t>Neck strength data similar to previous research </a:t>
            </a:r>
            <a:r>
              <a:rPr lang="en-GB" sz="2000" dirty="0"/>
              <a:t>(7)(10)</a:t>
            </a:r>
          </a:p>
          <a:p>
            <a:r>
              <a:rPr lang="en-GB" dirty="0"/>
              <a:t>Significantly higher neck extension strength</a:t>
            </a:r>
          </a:p>
          <a:p>
            <a:r>
              <a:rPr lang="en-GB" dirty="0"/>
              <a:t>No significant difference in neck strength between forwards and backs</a:t>
            </a:r>
          </a:p>
          <a:p>
            <a:r>
              <a:rPr lang="en-GB" dirty="0"/>
              <a:t>Reliability of ForceFrame moderate to good</a:t>
            </a:r>
          </a:p>
        </p:txBody>
      </p:sp>
      <p:pic>
        <p:nvPicPr>
          <p:cNvPr id="4" name="Picture 3" descr="A logo on a black background&#10;&#10;Description automatically generated">
            <a:extLst>
              <a:ext uri="{FF2B5EF4-FFF2-40B4-BE49-F238E27FC236}">
                <a16:creationId xmlns:a16="http://schemas.microsoft.com/office/drawing/2014/main" id="{CEF3C199-D598-2F49-4383-F6634C324E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8" y="46368"/>
            <a:ext cx="1529707" cy="1080968"/>
          </a:xfrm>
          <a:prstGeom prst="rect">
            <a:avLst/>
          </a:prstGeom>
        </p:spPr>
      </p:pic>
    </p:spTree>
    <p:extLst>
      <p:ext uri="{BB962C8B-B14F-4D97-AF65-F5344CB8AC3E}">
        <p14:creationId xmlns:p14="http://schemas.microsoft.com/office/powerpoint/2010/main" val="329155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2817DF-5C36-DE87-E933-8E66A2DC4BC1}"/>
              </a:ext>
            </a:extLst>
          </p:cNvPr>
          <p:cNvSpPr>
            <a:spLocks noGrp="1"/>
          </p:cNvSpPr>
          <p:nvPr>
            <p:ph type="title"/>
          </p:nvPr>
        </p:nvSpPr>
        <p:spPr>
          <a:xfrm>
            <a:off x="1051872" y="724019"/>
            <a:ext cx="9688296" cy="646603"/>
          </a:xfrm>
        </p:spPr>
        <p:txBody>
          <a:bodyPr anchor="b">
            <a:normAutofit/>
          </a:bodyPr>
          <a:lstStyle/>
          <a:p>
            <a:r>
              <a:rPr lang="en-GB" sz="4000" dirty="0"/>
              <a:t>References</a:t>
            </a:r>
          </a:p>
        </p:txBody>
      </p:sp>
      <p:sp>
        <p:nvSpPr>
          <p:cNvPr id="3" name="Content Placeholder 2">
            <a:extLst>
              <a:ext uri="{FF2B5EF4-FFF2-40B4-BE49-F238E27FC236}">
                <a16:creationId xmlns:a16="http://schemas.microsoft.com/office/drawing/2014/main" id="{1870D6A5-6A4D-0018-1113-E4FAAC2500C0}"/>
              </a:ext>
            </a:extLst>
          </p:cNvPr>
          <p:cNvSpPr>
            <a:spLocks noGrp="1"/>
          </p:cNvSpPr>
          <p:nvPr>
            <p:ph idx="1"/>
          </p:nvPr>
        </p:nvSpPr>
        <p:spPr>
          <a:xfrm>
            <a:off x="1051872" y="1895895"/>
            <a:ext cx="9688296" cy="3454358"/>
          </a:xfrm>
        </p:spPr>
        <p:txBody>
          <a:bodyPr anchor="t">
            <a:normAutofit fontScale="62500" lnSpcReduction="20000"/>
          </a:bodyPr>
          <a:lstStyle/>
          <a:p>
            <a:pPr marL="514350" indent="-514350">
              <a:buFont typeface="+mj-lt"/>
              <a:buAutoNum type="arabicPeriod"/>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World Rugby. (2024). </a:t>
            </a:r>
            <a:r>
              <a:rPr lang="en-US" sz="1400" i="1" kern="100" dirty="0">
                <a:effectLst/>
                <a:latin typeface="Aptos" panose="020B0004020202020204" pitchFamily="34" charset="0"/>
                <a:ea typeface="Aptos" panose="020B0004020202020204" pitchFamily="34" charset="0"/>
                <a:cs typeface="Times New Roman" panose="02020603050405020304" pitchFamily="18" charset="0"/>
              </a:rPr>
              <a:t>Women's Rugby</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400" u="sng" kern="100" dirty="0">
                <a:effectLst/>
                <a:latin typeface="Aptos" panose="020B0004020202020204" pitchFamily="34" charset="0"/>
                <a:ea typeface="Aptos" panose="020B0004020202020204" pitchFamily="34" charset="0"/>
                <a:cs typeface="Times New Roman" panose="02020603050405020304" pitchFamily="18" charset="0"/>
                <a:hlinkClick r:id="rId2"/>
              </a:rPr>
              <a:t>https://www.world.rugby/organisation/about-us/womens</a:t>
            </a:r>
            <a:endParaRPr lang="en-US" sz="1400" u="sng" kern="100" dirty="0">
              <a:effectLst/>
              <a:latin typeface="Aptos" panose="020B0004020202020204" pitchFamily="34" charset="0"/>
              <a:ea typeface="Aptos" panose="020B0004020202020204" pitchFamily="34" charset="0"/>
              <a:cs typeface="Times New Roman" panose="02020603050405020304" pitchFamily="18" charset="0"/>
            </a:endParaRPr>
          </a:p>
          <a:p>
            <a:pPr marL="514350" indent="-514350">
              <a:buFont typeface="+mj-lt"/>
              <a:buAutoNum type="arabicPeriod"/>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Collins, C. L., Fletcher, E. N., Fields, S. K., </a:t>
            </a:r>
            <a:r>
              <a:rPr lang="en-US" sz="1400" kern="100" dirty="0" err="1">
                <a:effectLst/>
                <a:latin typeface="Aptos" panose="020B0004020202020204" pitchFamily="34" charset="0"/>
                <a:ea typeface="Aptos" panose="020B0004020202020204" pitchFamily="34" charset="0"/>
                <a:cs typeface="Times New Roman" panose="02020603050405020304" pitchFamily="18" charset="0"/>
              </a:rPr>
              <a:t>Kluchurosky</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 L., </a:t>
            </a:r>
            <a:r>
              <a:rPr lang="en-US" sz="1400" kern="100" dirty="0" err="1">
                <a:effectLst/>
                <a:latin typeface="Aptos" panose="020B0004020202020204" pitchFamily="34" charset="0"/>
                <a:ea typeface="Aptos" panose="020B0004020202020204" pitchFamily="34" charset="0"/>
                <a:cs typeface="Times New Roman" panose="02020603050405020304" pitchFamily="18" charset="0"/>
              </a:rPr>
              <a:t>Rohrkemper</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 M. K., Comstock, R. D., &amp; Cantu, R. C. (2014). Neck Strength: A Protective Factor Reducing Risk for Concussion in High School Sports. </a:t>
            </a:r>
            <a:r>
              <a:rPr lang="en-US" sz="1400" i="1" kern="100" dirty="0">
                <a:effectLst/>
                <a:latin typeface="Aptos" panose="020B0004020202020204" pitchFamily="34" charset="0"/>
                <a:ea typeface="Aptos" panose="020B0004020202020204" pitchFamily="34" charset="0"/>
                <a:cs typeface="Times New Roman" panose="02020603050405020304" pitchFamily="18" charset="0"/>
              </a:rPr>
              <a:t>The Journal of Primary Prevention</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a:t>
            </a:r>
            <a:r>
              <a:rPr lang="en-US" sz="1400" i="1" kern="100" dirty="0">
                <a:effectLst/>
                <a:latin typeface="Aptos" panose="020B0004020202020204" pitchFamily="34" charset="0"/>
                <a:ea typeface="Aptos" panose="020B0004020202020204" pitchFamily="34" charset="0"/>
                <a:cs typeface="Times New Roman" panose="02020603050405020304" pitchFamily="18" charset="0"/>
              </a:rPr>
              <a:t> 35</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(5), 309-319. </a:t>
            </a:r>
            <a:r>
              <a:rPr lang="en-US" sz="1400" u="sng" kern="100" dirty="0">
                <a:effectLst/>
                <a:latin typeface="Aptos" panose="020B0004020202020204" pitchFamily="34" charset="0"/>
                <a:ea typeface="Aptos" panose="020B0004020202020204" pitchFamily="34" charset="0"/>
                <a:cs typeface="Times New Roman" panose="02020603050405020304" pitchFamily="18" charset="0"/>
                <a:hlinkClick r:id="rId3"/>
              </a:rPr>
              <a:t>https://doi.org/10.1007/s10935-014-0355-2</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514350" indent="-514350">
              <a:buFont typeface="+mj-lt"/>
              <a:buAutoNum type="arabicPeriod"/>
            </a:pPr>
            <a:r>
              <a:rPr lang="en-GB" sz="1400" dirty="0">
                <a:effectLst/>
                <a:latin typeface="Aptos" panose="020B0004020202020204" pitchFamily="34" charset="0"/>
                <a:ea typeface="Aptos" panose="020B0004020202020204" pitchFamily="34" charset="0"/>
                <a:cs typeface="Times New Roman" panose="02020603050405020304" pitchFamily="18" charset="0"/>
              </a:rPr>
              <a:t>Farley, T., Barry, E., Sylvester, R., Medici, A. D., &amp; Wilson, M. G. (2022). Poor isometric neck extension strength as a risk factor for concussion in male professional Rugby Union players. </a:t>
            </a:r>
            <a:r>
              <a:rPr lang="en-GB" sz="1400" i="1" dirty="0">
                <a:effectLst/>
                <a:latin typeface="Aptos" panose="020B0004020202020204" pitchFamily="34" charset="0"/>
                <a:ea typeface="Aptos" panose="020B0004020202020204" pitchFamily="34" charset="0"/>
                <a:cs typeface="Times New Roman" panose="02020603050405020304" pitchFamily="18" charset="0"/>
              </a:rPr>
              <a:t>British Journal of Sports Medicine</a:t>
            </a:r>
            <a:r>
              <a:rPr lang="en-GB" sz="1400" dirty="0">
                <a:effectLst/>
                <a:latin typeface="Aptos" panose="020B0004020202020204" pitchFamily="34" charset="0"/>
                <a:ea typeface="Aptos" panose="020B0004020202020204" pitchFamily="34" charset="0"/>
                <a:cs typeface="Times New Roman" panose="02020603050405020304" pitchFamily="18" charset="0"/>
              </a:rPr>
              <a:t>,</a:t>
            </a:r>
            <a:r>
              <a:rPr lang="en-GB" sz="1400" i="1" dirty="0">
                <a:effectLst/>
                <a:latin typeface="Aptos" panose="020B0004020202020204" pitchFamily="34" charset="0"/>
                <a:ea typeface="Aptos" panose="020B0004020202020204" pitchFamily="34" charset="0"/>
                <a:cs typeface="Times New Roman" panose="02020603050405020304" pitchFamily="18" charset="0"/>
              </a:rPr>
              <a:t> 56</a:t>
            </a:r>
            <a:r>
              <a:rPr lang="en-GB" sz="1400" dirty="0">
                <a:effectLst/>
                <a:latin typeface="Aptos" panose="020B0004020202020204" pitchFamily="34" charset="0"/>
                <a:ea typeface="Aptos" panose="020B0004020202020204" pitchFamily="34" charset="0"/>
                <a:cs typeface="Times New Roman" panose="02020603050405020304" pitchFamily="18" charset="0"/>
              </a:rPr>
              <a:t>(11), 616-621. </a:t>
            </a:r>
            <a:r>
              <a:rPr lang="en-GB" sz="1400" u="sng" dirty="0">
                <a:effectLst/>
                <a:latin typeface="Aptos" panose="020B0004020202020204" pitchFamily="34" charset="0"/>
                <a:ea typeface="Aptos" panose="020B0004020202020204" pitchFamily="34" charset="0"/>
                <a:cs typeface="Times New Roman" panose="02020603050405020304" pitchFamily="18" charset="0"/>
                <a:hlinkClick r:id="rId4"/>
              </a:rPr>
              <a:t>https://doi.org/10.1136/bjsports-2021-104414</a:t>
            </a:r>
            <a:endParaRPr lang="en-GB" sz="1400" u="sng" dirty="0">
              <a:effectLst/>
              <a:latin typeface="Aptos" panose="020B0004020202020204" pitchFamily="34" charset="0"/>
              <a:ea typeface="Aptos" panose="020B0004020202020204" pitchFamily="34" charset="0"/>
              <a:cs typeface="Times New Roman" panose="02020603050405020304" pitchFamily="18" charset="0"/>
            </a:endParaRPr>
          </a:p>
          <a:p>
            <a:pPr marL="514350" indent="-514350">
              <a:buFont typeface="+mj-lt"/>
              <a:buAutoNum type="arabicPeriod"/>
            </a:pPr>
            <a:r>
              <a:rPr lang="en-GB" sz="1400" dirty="0">
                <a:effectLst/>
                <a:latin typeface="Aptos" panose="020B0004020202020204" pitchFamily="34" charset="0"/>
                <a:ea typeface="Aptos" panose="020B0004020202020204" pitchFamily="34" charset="0"/>
                <a:cs typeface="Times New Roman" panose="02020603050405020304" pitchFamily="18" charset="0"/>
              </a:rPr>
              <a:t>Williams, E. M. P., Petrie, F. J., Pennington, T. N., Powell, D. R. L., Arora, H., Mackintosh, K. A., &amp; </a:t>
            </a:r>
            <a:r>
              <a:rPr lang="en-GB" sz="1400" dirty="0" err="1">
                <a:effectLst/>
                <a:latin typeface="Aptos" panose="020B0004020202020204" pitchFamily="34" charset="0"/>
                <a:ea typeface="Aptos" panose="020B0004020202020204" pitchFamily="34" charset="0"/>
                <a:cs typeface="Times New Roman" panose="02020603050405020304" pitchFamily="18" charset="0"/>
              </a:rPr>
              <a:t>Greybe</a:t>
            </a:r>
            <a:r>
              <a:rPr lang="en-GB" sz="1400" dirty="0">
                <a:effectLst/>
                <a:latin typeface="Aptos" panose="020B0004020202020204" pitchFamily="34" charset="0"/>
                <a:ea typeface="Aptos" panose="020B0004020202020204" pitchFamily="34" charset="0"/>
                <a:cs typeface="Times New Roman" panose="02020603050405020304" pitchFamily="18" charset="0"/>
              </a:rPr>
              <a:t>, D. G. (2022). Sex differences in neck strength and head impact kinematics in university rugby union players. </a:t>
            </a:r>
            <a:r>
              <a:rPr lang="en-GB" sz="1400" i="1" dirty="0">
                <a:effectLst/>
                <a:latin typeface="Aptos" panose="020B0004020202020204" pitchFamily="34" charset="0"/>
                <a:ea typeface="Aptos" panose="020B0004020202020204" pitchFamily="34" charset="0"/>
                <a:cs typeface="Times New Roman" panose="02020603050405020304" pitchFamily="18" charset="0"/>
              </a:rPr>
              <a:t>European Journal of Sport Science</a:t>
            </a:r>
            <a:r>
              <a:rPr lang="en-GB" sz="1400" dirty="0">
                <a:effectLst/>
                <a:latin typeface="Aptos" panose="020B0004020202020204" pitchFamily="34" charset="0"/>
                <a:ea typeface="Aptos" panose="020B0004020202020204" pitchFamily="34" charset="0"/>
                <a:cs typeface="Times New Roman" panose="02020603050405020304" pitchFamily="18" charset="0"/>
              </a:rPr>
              <a:t>,</a:t>
            </a:r>
            <a:r>
              <a:rPr lang="en-GB" sz="1400" i="1" dirty="0">
                <a:effectLst/>
                <a:latin typeface="Aptos" panose="020B0004020202020204" pitchFamily="34" charset="0"/>
                <a:ea typeface="Aptos" panose="020B0004020202020204" pitchFamily="34" charset="0"/>
                <a:cs typeface="Times New Roman" panose="02020603050405020304" pitchFamily="18" charset="0"/>
              </a:rPr>
              <a:t> 22</a:t>
            </a:r>
            <a:r>
              <a:rPr lang="en-GB" sz="1400" dirty="0">
                <a:effectLst/>
                <a:latin typeface="Aptos" panose="020B0004020202020204" pitchFamily="34" charset="0"/>
                <a:ea typeface="Aptos" panose="020B0004020202020204" pitchFamily="34" charset="0"/>
                <a:cs typeface="Times New Roman" panose="02020603050405020304" pitchFamily="18" charset="0"/>
              </a:rPr>
              <a:t>(11), 1649-1658. </a:t>
            </a:r>
            <a:r>
              <a:rPr lang="en-GB" sz="1400" u="sng" dirty="0">
                <a:effectLst/>
                <a:latin typeface="Aptos" panose="020B0004020202020204" pitchFamily="34" charset="0"/>
                <a:ea typeface="Aptos" panose="020B0004020202020204" pitchFamily="34" charset="0"/>
                <a:cs typeface="Times New Roman" panose="02020603050405020304" pitchFamily="18" charset="0"/>
                <a:hlinkClick r:id="rId5"/>
              </a:rPr>
              <a:t>https://doi.org/https://doi.org/10.1080/17461391.2021.1973573</a:t>
            </a:r>
            <a:endParaRPr lang="en-GB" sz="1400" u="sng" dirty="0">
              <a:effectLst/>
              <a:latin typeface="Aptos" panose="020B0004020202020204" pitchFamily="34" charset="0"/>
              <a:ea typeface="Aptos" panose="020B0004020202020204" pitchFamily="34" charset="0"/>
              <a:cs typeface="Times New Roman" panose="02020603050405020304" pitchFamily="18" charset="0"/>
            </a:endParaRPr>
          </a:p>
          <a:p>
            <a:pPr marL="514350" indent="-514350">
              <a:buFont typeface="+mj-lt"/>
              <a:buAutoNum type="arabicPeriod"/>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Geary, K., Green, B. S., &amp; Delahunt, E. (2013). </a:t>
            </a:r>
            <a:r>
              <a:rPr lang="en-US" sz="1400" kern="100" dirty="0" err="1">
                <a:effectLst/>
                <a:latin typeface="Aptos" panose="020B0004020202020204" pitchFamily="34" charset="0"/>
                <a:ea typeface="Aptos" panose="020B0004020202020204" pitchFamily="34" charset="0"/>
                <a:cs typeface="Times New Roman" panose="02020603050405020304" pitchFamily="18" charset="0"/>
              </a:rPr>
              <a:t>Intrarater</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 Reliability of Neck Strength Measurement of Rugby Union Players Using a Handheld Dynamometer. </a:t>
            </a:r>
            <a:r>
              <a:rPr lang="en-US" sz="1400" i="1" kern="100" dirty="0">
                <a:effectLst/>
                <a:latin typeface="Aptos" panose="020B0004020202020204" pitchFamily="34" charset="0"/>
                <a:ea typeface="Aptos" panose="020B0004020202020204" pitchFamily="34" charset="0"/>
                <a:cs typeface="Times New Roman" panose="02020603050405020304" pitchFamily="18" charset="0"/>
              </a:rPr>
              <a:t>Journal of Manipulative and Physiological Therapeutics</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a:t>
            </a:r>
            <a:r>
              <a:rPr lang="en-US" sz="1400" i="1" kern="100" dirty="0">
                <a:effectLst/>
                <a:latin typeface="Aptos" panose="020B0004020202020204" pitchFamily="34" charset="0"/>
                <a:ea typeface="Aptos" panose="020B0004020202020204" pitchFamily="34" charset="0"/>
                <a:cs typeface="Times New Roman" panose="02020603050405020304" pitchFamily="18" charset="0"/>
              </a:rPr>
              <a:t> 36</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(7), 444-449. </a:t>
            </a:r>
            <a:r>
              <a:rPr lang="en-US" sz="14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a:rPr>
              <a:t>https://doi.org/https://doi.org/10.1016/j.jmpt.2013.05.026</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514350" indent="-514350">
              <a:buFont typeface="+mj-lt"/>
              <a:buAutoNum type="arabicPeriod"/>
            </a:pPr>
            <a:r>
              <a:rPr lang="en-GB" sz="1400" dirty="0">
                <a:effectLst/>
                <a:latin typeface="Aptos" panose="020B0004020202020204" pitchFamily="34" charset="0"/>
                <a:ea typeface="Aptos" panose="020B0004020202020204" pitchFamily="34" charset="0"/>
                <a:cs typeface="Times New Roman" panose="02020603050405020304" pitchFamily="18" charset="0"/>
              </a:rPr>
              <a:t>Salmon, D. M., Sullivan, S. J., Handcock, P., </a:t>
            </a:r>
            <a:r>
              <a:rPr lang="en-GB" sz="1400" dirty="0" err="1">
                <a:effectLst/>
                <a:latin typeface="Aptos" panose="020B0004020202020204" pitchFamily="34" charset="0"/>
                <a:ea typeface="Aptos" panose="020B0004020202020204" pitchFamily="34" charset="0"/>
                <a:cs typeface="Times New Roman" panose="02020603050405020304" pitchFamily="18" charset="0"/>
              </a:rPr>
              <a:t>Rehrer</a:t>
            </a:r>
            <a:r>
              <a:rPr lang="en-GB" sz="1400" dirty="0">
                <a:effectLst/>
                <a:latin typeface="Aptos" panose="020B0004020202020204" pitchFamily="34" charset="0"/>
                <a:ea typeface="Aptos" panose="020B0004020202020204" pitchFamily="34" charset="0"/>
                <a:cs typeface="Times New Roman" panose="02020603050405020304" pitchFamily="18" charset="0"/>
              </a:rPr>
              <a:t>, N. J., &amp; Niven, B. (2018). Neck strength and self-reported neck dysfunction: what is the impact of a season of Rugby Union? </a:t>
            </a:r>
            <a:r>
              <a:rPr lang="en-GB" sz="1400" i="1" dirty="0">
                <a:effectLst/>
                <a:latin typeface="Aptos" panose="020B0004020202020204" pitchFamily="34" charset="0"/>
                <a:ea typeface="Aptos" panose="020B0004020202020204" pitchFamily="34" charset="0"/>
                <a:cs typeface="Times New Roman" panose="02020603050405020304" pitchFamily="18" charset="0"/>
              </a:rPr>
              <a:t>The Journal of sports medicine and physical fitness</a:t>
            </a:r>
            <a:r>
              <a:rPr lang="en-GB" sz="1400" dirty="0">
                <a:effectLst/>
                <a:latin typeface="Aptos" panose="020B0004020202020204" pitchFamily="34" charset="0"/>
                <a:ea typeface="Aptos" panose="020B0004020202020204" pitchFamily="34" charset="0"/>
                <a:cs typeface="Times New Roman" panose="02020603050405020304" pitchFamily="18" charset="0"/>
              </a:rPr>
              <a:t>,</a:t>
            </a:r>
            <a:r>
              <a:rPr lang="en-GB" sz="1400" i="1" dirty="0">
                <a:effectLst/>
                <a:latin typeface="Aptos" panose="020B0004020202020204" pitchFamily="34" charset="0"/>
                <a:ea typeface="Aptos" panose="020B0004020202020204" pitchFamily="34" charset="0"/>
                <a:cs typeface="Times New Roman" panose="02020603050405020304" pitchFamily="18" charset="0"/>
              </a:rPr>
              <a:t> 58</a:t>
            </a:r>
            <a:r>
              <a:rPr lang="en-GB" sz="1400" dirty="0">
                <a:effectLst/>
                <a:latin typeface="Aptos" panose="020B0004020202020204" pitchFamily="34" charset="0"/>
                <a:ea typeface="Aptos" panose="020B0004020202020204" pitchFamily="34" charset="0"/>
                <a:cs typeface="Times New Roman" panose="02020603050405020304" pitchFamily="18" charset="0"/>
              </a:rPr>
              <a:t>(7-8), 1078-1089. </a:t>
            </a:r>
            <a:r>
              <a:rPr lang="en-GB" sz="14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7"/>
              </a:rPr>
              <a:t>https://doi.org/10.23736/s0022-4707.17.07070-0</a:t>
            </a:r>
            <a:endParaRPr lang="en-GB" sz="14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endParaRPr>
          </a:p>
          <a:p>
            <a:pPr marL="514350" indent="-514350">
              <a:buFont typeface="+mj-lt"/>
              <a:buAutoNum type="arabicPeriod"/>
            </a:pPr>
            <a:r>
              <a:rPr lang="en-GB" sz="1400" dirty="0">
                <a:effectLst/>
                <a:latin typeface="Aptos" panose="020B0004020202020204" pitchFamily="34" charset="0"/>
                <a:ea typeface="Aptos" panose="020B0004020202020204" pitchFamily="34" charset="0"/>
                <a:cs typeface="Times New Roman" panose="02020603050405020304" pitchFamily="18" charset="0"/>
              </a:rPr>
              <a:t>Williams, E. M. P., Petrie, F. J., Pennington, T. N., Powell, D. R. L., Arora, H., Mackintosh, K. A., &amp; </a:t>
            </a:r>
            <a:r>
              <a:rPr lang="en-GB" sz="1400" dirty="0" err="1">
                <a:effectLst/>
                <a:latin typeface="Aptos" panose="020B0004020202020204" pitchFamily="34" charset="0"/>
                <a:ea typeface="Aptos" panose="020B0004020202020204" pitchFamily="34" charset="0"/>
                <a:cs typeface="Times New Roman" panose="02020603050405020304" pitchFamily="18" charset="0"/>
              </a:rPr>
              <a:t>Greybe</a:t>
            </a:r>
            <a:r>
              <a:rPr lang="en-GB" sz="1400" dirty="0">
                <a:effectLst/>
                <a:latin typeface="Aptos" panose="020B0004020202020204" pitchFamily="34" charset="0"/>
                <a:ea typeface="Aptos" panose="020B0004020202020204" pitchFamily="34" charset="0"/>
                <a:cs typeface="Times New Roman" panose="02020603050405020304" pitchFamily="18" charset="0"/>
              </a:rPr>
              <a:t>, D. G. (2022). Sex differences in neck strength and head impact kinematics in university rugby union players. </a:t>
            </a:r>
            <a:r>
              <a:rPr lang="en-GB" sz="1400" i="1" dirty="0">
                <a:effectLst/>
                <a:latin typeface="Aptos" panose="020B0004020202020204" pitchFamily="34" charset="0"/>
                <a:ea typeface="Aptos" panose="020B0004020202020204" pitchFamily="34" charset="0"/>
                <a:cs typeface="Times New Roman" panose="02020603050405020304" pitchFamily="18" charset="0"/>
              </a:rPr>
              <a:t>European Journal of Sport Science</a:t>
            </a:r>
            <a:r>
              <a:rPr lang="en-GB" sz="1400" dirty="0">
                <a:effectLst/>
                <a:latin typeface="Aptos" panose="020B0004020202020204" pitchFamily="34" charset="0"/>
                <a:ea typeface="Aptos" panose="020B0004020202020204" pitchFamily="34" charset="0"/>
                <a:cs typeface="Times New Roman" panose="02020603050405020304" pitchFamily="18" charset="0"/>
              </a:rPr>
              <a:t>,</a:t>
            </a:r>
            <a:r>
              <a:rPr lang="en-GB" sz="1400" i="1" dirty="0">
                <a:effectLst/>
                <a:latin typeface="Aptos" panose="020B0004020202020204" pitchFamily="34" charset="0"/>
                <a:ea typeface="Aptos" panose="020B0004020202020204" pitchFamily="34" charset="0"/>
                <a:cs typeface="Times New Roman" panose="02020603050405020304" pitchFamily="18" charset="0"/>
              </a:rPr>
              <a:t> 22</a:t>
            </a:r>
            <a:r>
              <a:rPr lang="en-GB" sz="1400" dirty="0">
                <a:effectLst/>
                <a:latin typeface="Aptos" panose="020B0004020202020204" pitchFamily="34" charset="0"/>
                <a:ea typeface="Aptos" panose="020B0004020202020204" pitchFamily="34" charset="0"/>
                <a:cs typeface="Times New Roman" panose="02020603050405020304" pitchFamily="18" charset="0"/>
              </a:rPr>
              <a:t>(11), 1649-1658. </a:t>
            </a:r>
            <a:r>
              <a:rPr lang="en-GB" sz="14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https://doi.org/https://doi.org/10.1080/17461391.2021.1973573</a:t>
            </a:r>
            <a:r>
              <a:rPr lang="en-GB" sz="1400" dirty="0">
                <a:effectLst/>
                <a:latin typeface="Aptos" panose="020B0004020202020204" pitchFamily="34" charset="0"/>
                <a:ea typeface="Aptos" panose="020B0004020202020204" pitchFamily="34" charset="0"/>
                <a:cs typeface="Times New Roman" panose="02020603050405020304" pitchFamily="18" charset="0"/>
              </a:rPr>
              <a:t> </a:t>
            </a:r>
            <a:endParaRPr lang="en-GB" sz="1400" u="sng" dirty="0">
              <a:effectLst/>
              <a:latin typeface="Aptos" panose="020B0004020202020204" pitchFamily="34" charset="0"/>
              <a:ea typeface="Aptos" panose="020B0004020202020204" pitchFamily="34" charset="0"/>
              <a:cs typeface="Times New Roman" panose="02020603050405020304" pitchFamily="18" charset="0"/>
            </a:endParaRPr>
          </a:p>
          <a:p>
            <a:pPr marL="514350" indent="-514350">
              <a:buFont typeface="+mj-lt"/>
              <a:buAutoNum type="arabicPeriod"/>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Chiu, T. T. W., &amp; Lo, S. K. (2002). Evaluation of cervical range of motion and isometric neck muscle strength: reliability and validity. </a:t>
            </a:r>
            <a:r>
              <a:rPr lang="en-US" sz="1400" i="1" kern="100" dirty="0">
                <a:effectLst/>
                <a:latin typeface="Aptos" panose="020B0004020202020204" pitchFamily="34" charset="0"/>
                <a:ea typeface="Aptos" panose="020B0004020202020204" pitchFamily="34" charset="0"/>
                <a:cs typeface="Times New Roman" panose="02020603050405020304" pitchFamily="18" charset="0"/>
              </a:rPr>
              <a:t>Clinical Rehabilitation</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a:t>
            </a:r>
            <a:r>
              <a:rPr lang="en-US" sz="1400" i="1" kern="100" dirty="0">
                <a:effectLst/>
                <a:latin typeface="Aptos" panose="020B0004020202020204" pitchFamily="34" charset="0"/>
                <a:ea typeface="Aptos" panose="020B0004020202020204" pitchFamily="34" charset="0"/>
                <a:cs typeface="Times New Roman" panose="02020603050405020304" pitchFamily="18" charset="0"/>
              </a:rPr>
              <a:t> 16</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(8), 851-858. </a:t>
            </a:r>
            <a:r>
              <a:rPr lang="en-US" sz="1400" u="sng" kern="100" dirty="0">
                <a:effectLst/>
                <a:latin typeface="Aptos" panose="020B0004020202020204" pitchFamily="34" charset="0"/>
                <a:ea typeface="Aptos" panose="020B0004020202020204" pitchFamily="34" charset="0"/>
                <a:cs typeface="Times New Roman" panose="02020603050405020304" pitchFamily="18" charset="0"/>
                <a:hlinkClick r:id="rId8"/>
              </a:rPr>
              <a:t>https://doi.org/10.1191/0269215502cr550oa</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 </a:t>
            </a:r>
          </a:p>
          <a:p>
            <a:pPr marL="514350" indent="-514350">
              <a:buFont typeface="+mj-lt"/>
              <a:buAutoNum type="arabicPeriod"/>
            </a:pPr>
            <a:r>
              <a:rPr lang="en-GB" sz="1400" dirty="0">
                <a:effectLst/>
                <a:latin typeface="Aptos" panose="020B0004020202020204" pitchFamily="34" charset="0"/>
                <a:ea typeface="Aptos" panose="020B0004020202020204" pitchFamily="34" charset="0"/>
                <a:cs typeface="Times New Roman" panose="02020603050405020304" pitchFamily="18" charset="0"/>
              </a:rPr>
              <a:t>McBride, L., James, R. S., Alsop, S., &amp; Oxford, S. W. (2023). Intra and Inter-Rater Reliability of a Novel Isometric Test of Neck Strength. </a:t>
            </a:r>
            <a:r>
              <a:rPr lang="en-GB" sz="1400" i="1" dirty="0">
                <a:effectLst/>
                <a:latin typeface="Aptos" panose="020B0004020202020204" pitchFamily="34" charset="0"/>
                <a:ea typeface="Aptos" panose="020B0004020202020204" pitchFamily="34" charset="0"/>
                <a:cs typeface="Times New Roman" panose="02020603050405020304" pitchFamily="18" charset="0"/>
              </a:rPr>
              <a:t>Sports</a:t>
            </a:r>
            <a:r>
              <a:rPr lang="en-GB" sz="1400" dirty="0">
                <a:effectLst/>
                <a:latin typeface="Aptos" panose="020B0004020202020204" pitchFamily="34" charset="0"/>
                <a:ea typeface="Aptos" panose="020B0004020202020204" pitchFamily="34" charset="0"/>
                <a:cs typeface="Times New Roman" panose="02020603050405020304" pitchFamily="18" charset="0"/>
              </a:rPr>
              <a:t>,</a:t>
            </a:r>
            <a:r>
              <a:rPr lang="en-GB" sz="1400" i="1" dirty="0">
                <a:effectLst/>
                <a:latin typeface="Aptos" panose="020B0004020202020204" pitchFamily="34" charset="0"/>
                <a:ea typeface="Aptos" panose="020B0004020202020204" pitchFamily="34" charset="0"/>
                <a:cs typeface="Times New Roman" panose="02020603050405020304" pitchFamily="18" charset="0"/>
              </a:rPr>
              <a:t> 11</a:t>
            </a:r>
            <a:r>
              <a:rPr lang="en-GB" sz="1400" dirty="0">
                <a:effectLst/>
                <a:latin typeface="Aptos" panose="020B0004020202020204" pitchFamily="34" charset="0"/>
                <a:ea typeface="Aptos" panose="020B0004020202020204" pitchFamily="34" charset="0"/>
                <a:cs typeface="Times New Roman" panose="02020603050405020304" pitchFamily="18" charset="0"/>
              </a:rPr>
              <a:t>(1), 2. </a:t>
            </a:r>
            <a:r>
              <a:rPr lang="en-GB" sz="1400" u="sng" dirty="0">
                <a:effectLst/>
                <a:latin typeface="Aptos" panose="020B0004020202020204" pitchFamily="34" charset="0"/>
                <a:ea typeface="Aptos" panose="020B0004020202020204" pitchFamily="34" charset="0"/>
                <a:cs typeface="Times New Roman" panose="02020603050405020304" pitchFamily="18" charset="0"/>
                <a:hlinkClick r:id="rId9"/>
              </a:rPr>
              <a:t>https://www.mdpi.com/2075-4663/11/1/2</a:t>
            </a:r>
            <a:endParaRPr lang="en-GB" sz="1400" u="sng" dirty="0">
              <a:effectLst/>
              <a:latin typeface="Aptos" panose="020B0004020202020204" pitchFamily="34" charset="0"/>
              <a:ea typeface="Aptos" panose="020B0004020202020204" pitchFamily="34" charset="0"/>
              <a:cs typeface="Times New Roman" panose="02020603050405020304" pitchFamily="18" charset="0"/>
            </a:endParaRPr>
          </a:p>
          <a:p>
            <a:pPr marL="514350" indent="-514350">
              <a:buFont typeface="+mj-lt"/>
              <a:buAutoNum type="arabicPeriod"/>
            </a:pPr>
            <a:r>
              <a:rPr lang="en-GB" sz="1400" dirty="0">
                <a:effectLst/>
                <a:latin typeface="Aptos" panose="020B0004020202020204" pitchFamily="34" charset="0"/>
                <a:ea typeface="Aptos" panose="020B0004020202020204" pitchFamily="34" charset="0"/>
                <a:cs typeface="Times New Roman" panose="02020603050405020304" pitchFamily="18" charset="0"/>
              </a:rPr>
              <a:t>Petrie, F. J., Williams, E. M. P., Mackintosh, K. A., Starbuck, C., &amp; </a:t>
            </a:r>
            <a:r>
              <a:rPr lang="en-GB" sz="1400" dirty="0" err="1">
                <a:effectLst/>
                <a:latin typeface="Aptos" panose="020B0004020202020204" pitchFamily="34" charset="0"/>
                <a:ea typeface="Aptos" panose="020B0004020202020204" pitchFamily="34" charset="0"/>
                <a:cs typeface="Times New Roman" panose="02020603050405020304" pitchFamily="18" charset="0"/>
              </a:rPr>
              <a:t>McNarry</a:t>
            </a:r>
            <a:r>
              <a:rPr lang="en-GB" sz="1400" dirty="0">
                <a:effectLst/>
                <a:latin typeface="Aptos" panose="020B0004020202020204" pitchFamily="34" charset="0"/>
                <a:ea typeface="Aptos" panose="020B0004020202020204" pitchFamily="34" charset="0"/>
                <a:cs typeface="Times New Roman" panose="02020603050405020304" pitchFamily="18" charset="0"/>
              </a:rPr>
              <a:t>, M. A. (2024). Assessing the feasibility of a neck-strength training intervention in university women's rugby. </a:t>
            </a:r>
            <a:r>
              <a:rPr lang="en-GB" sz="1400" i="1" dirty="0">
                <a:effectLst/>
                <a:latin typeface="Aptos" panose="020B0004020202020204" pitchFamily="34" charset="0"/>
                <a:ea typeface="Aptos" panose="020B0004020202020204" pitchFamily="34" charset="0"/>
                <a:cs typeface="Times New Roman" panose="02020603050405020304" pitchFamily="18" charset="0"/>
              </a:rPr>
              <a:t>European Journal of Sport Science</a:t>
            </a:r>
            <a:r>
              <a:rPr lang="en-GB" sz="1400" dirty="0">
                <a:effectLst/>
                <a:latin typeface="Aptos" panose="020B0004020202020204" pitchFamily="34" charset="0"/>
                <a:ea typeface="Aptos" panose="020B0004020202020204" pitchFamily="34" charset="0"/>
                <a:cs typeface="Times New Roman" panose="02020603050405020304" pitchFamily="18" charset="0"/>
              </a:rPr>
              <a:t>,</a:t>
            </a:r>
            <a:r>
              <a:rPr lang="en-GB" sz="1400" i="1" dirty="0">
                <a:effectLst/>
                <a:latin typeface="Aptos" panose="020B0004020202020204" pitchFamily="34" charset="0"/>
                <a:ea typeface="Aptos" panose="020B0004020202020204" pitchFamily="34" charset="0"/>
                <a:cs typeface="Times New Roman" panose="02020603050405020304" pitchFamily="18" charset="0"/>
              </a:rPr>
              <a:t> 24</a:t>
            </a:r>
            <a:r>
              <a:rPr lang="en-GB" sz="1400" dirty="0">
                <a:effectLst/>
                <a:latin typeface="Aptos" panose="020B0004020202020204" pitchFamily="34" charset="0"/>
                <a:ea typeface="Aptos" panose="020B0004020202020204" pitchFamily="34" charset="0"/>
                <a:cs typeface="Times New Roman" panose="02020603050405020304" pitchFamily="18" charset="0"/>
              </a:rPr>
              <a:t>(4), 466-473. </a:t>
            </a:r>
            <a:r>
              <a:rPr lang="en-GB" sz="14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10"/>
              </a:rPr>
              <a:t>https://doi.org/https://doi.org/10.1002/ejsc.12028</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514350" indent="-514350">
              <a:buFont typeface="+mj-lt"/>
              <a:buAutoNum type="arabicPeriod"/>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514350" indent="-514350">
              <a:buFont typeface="+mj-lt"/>
              <a:buAutoNum type="arabicPeriod"/>
            </a:pPr>
            <a:endParaRPr lang="en-GB" sz="1400" dirty="0"/>
          </a:p>
        </p:txBody>
      </p:sp>
      <p:sp>
        <p:nvSpPr>
          <p:cNvPr id="10" name="Rectangle 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3298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01147F5-9F2A-4821-D159-4A9E44AE2312}"/>
              </a:ext>
            </a:extLst>
          </p:cNvPr>
          <p:cNvSpPr>
            <a:spLocks noGrp="1"/>
          </p:cNvSpPr>
          <p:nvPr>
            <p:ph type="title"/>
          </p:nvPr>
        </p:nvSpPr>
        <p:spPr>
          <a:xfrm>
            <a:off x="39013" y="-576112"/>
            <a:ext cx="6596245" cy="2283812"/>
          </a:xfrm>
        </p:spPr>
        <p:txBody>
          <a:bodyPr vert="horz" lIns="91440" tIns="45720" rIns="91440" bIns="45720" rtlCol="0" anchor="b">
            <a:normAutofit/>
          </a:bodyPr>
          <a:lstStyle/>
          <a:p>
            <a:pPr algn="r"/>
            <a:r>
              <a:rPr lang="en-US" sz="4800" kern="1200" dirty="0">
                <a:solidFill>
                  <a:srgbClr val="FFFFFF"/>
                </a:solidFill>
                <a:latin typeface="+mj-lt"/>
                <a:ea typeface="+mj-ea"/>
                <a:cs typeface="+mj-cs"/>
              </a:rPr>
              <a:t>Thank you for listening!</a:t>
            </a:r>
          </a:p>
        </p:txBody>
      </p:sp>
      <p:sp>
        <p:nvSpPr>
          <p:cNvPr id="18" name="Rectangle 17">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AB56490-59D1-1CA5-F2F0-C4606D2274C1}"/>
              </a:ext>
            </a:extLst>
          </p:cNvPr>
          <p:cNvSpPr>
            <a:spLocks noGrp="1"/>
          </p:cNvSpPr>
          <p:nvPr>
            <p:ph idx="1"/>
          </p:nvPr>
        </p:nvSpPr>
        <p:spPr>
          <a:xfrm>
            <a:off x="521519" y="1806592"/>
            <a:ext cx="6051236" cy="452906"/>
          </a:xfrm>
        </p:spPr>
        <p:txBody>
          <a:bodyPr vert="horz" lIns="91440" tIns="45720" rIns="91440" bIns="45720" rtlCol="0">
            <a:normAutofit lnSpcReduction="10000"/>
          </a:bodyPr>
          <a:lstStyle/>
          <a:p>
            <a:pPr marL="0" indent="0" algn="ctr">
              <a:buNone/>
            </a:pPr>
            <a:r>
              <a:rPr lang="en-US" kern="1200" dirty="0">
                <a:solidFill>
                  <a:srgbClr val="FFFFFF"/>
                </a:solidFill>
                <a:latin typeface="+mn-lt"/>
                <a:ea typeface="+mn-ea"/>
                <a:cs typeface="+mn-cs"/>
              </a:rPr>
              <a:t>Questions?</a:t>
            </a:r>
          </a:p>
        </p:txBody>
      </p:sp>
      <p:sp>
        <p:nvSpPr>
          <p:cNvPr id="20" name="Rectangle 19">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ogo on a black background&#10;&#10;Description automatically generated">
            <a:extLst>
              <a:ext uri="{FF2B5EF4-FFF2-40B4-BE49-F238E27FC236}">
                <a16:creationId xmlns:a16="http://schemas.microsoft.com/office/drawing/2014/main" id="{93A39476-56CE-2110-603A-7E71D71559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141" y="58205"/>
            <a:ext cx="2211081" cy="1562462"/>
          </a:xfrm>
          <a:prstGeom prst="rect">
            <a:avLst/>
          </a:prstGeom>
        </p:spPr>
      </p:pic>
      <p:sp>
        <p:nvSpPr>
          <p:cNvPr id="6" name="TextBox 5">
            <a:extLst>
              <a:ext uri="{FF2B5EF4-FFF2-40B4-BE49-F238E27FC236}">
                <a16:creationId xmlns:a16="http://schemas.microsoft.com/office/drawing/2014/main" id="{D81B1DD0-161A-641D-C279-F0EBE28A3E3A}"/>
              </a:ext>
            </a:extLst>
          </p:cNvPr>
          <p:cNvSpPr txBox="1"/>
          <p:nvPr/>
        </p:nvSpPr>
        <p:spPr>
          <a:xfrm>
            <a:off x="420661" y="4306213"/>
            <a:ext cx="9279141" cy="1298882"/>
          </a:xfrm>
          <a:prstGeom prst="rect">
            <a:avLst/>
          </a:prstGeom>
          <a:noFill/>
        </p:spPr>
        <p:txBody>
          <a:bodyPr wrap="square" rtlCol="0">
            <a:spAutoFit/>
          </a:bodyPr>
          <a:lstStyle/>
          <a:p>
            <a:pPr>
              <a:lnSpc>
                <a:spcPct val="150000"/>
              </a:lnSpc>
              <a:spcBef>
                <a:spcPts val="600"/>
              </a:spcBef>
              <a:spcAft>
                <a:spcPts val="600"/>
              </a:spcAft>
            </a:pPr>
            <a:r>
              <a:rPr lang="en-GB" dirty="0">
                <a:solidFill>
                  <a:schemeClr val="bg1">
                    <a:lumMod val="95000"/>
                  </a:schemeClr>
                </a:solidFill>
              </a:rPr>
              <a:t>This study is part of a wider research project at Bangor University examining injury risk in girls’ community rugby, the </a:t>
            </a:r>
            <a:r>
              <a:rPr lang="en-GB" b="1" dirty="0">
                <a:solidFill>
                  <a:schemeClr val="bg1">
                    <a:lumMod val="95000"/>
                  </a:schemeClr>
                </a:solidFill>
              </a:rPr>
              <a:t>Welsh Injury Surveillance in Girls’ Youth Rugby - </a:t>
            </a:r>
            <a:r>
              <a:rPr lang="en-GB" dirty="0">
                <a:solidFill>
                  <a:schemeClr val="bg1">
                    <a:lumMod val="95000"/>
                  </a:schemeClr>
                </a:solidFill>
              </a:rPr>
              <a:t>Funded by World Rugby and supported by the Welsh Rugby Union</a:t>
            </a:r>
          </a:p>
        </p:txBody>
      </p:sp>
      <p:pic>
        <p:nvPicPr>
          <p:cNvPr id="1026" name="Picture 2" descr="World Rugby - Wikipedia">
            <a:extLst>
              <a:ext uri="{FF2B5EF4-FFF2-40B4-BE49-F238E27FC236}">
                <a16:creationId xmlns:a16="http://schemas.microsoft.com/office/drawing/2014/main" id="{23D51A81-C29C-20A8-73E4-41BA4A8AB85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601740" y="5697960"/>
            <a:ext cx="670012" cy="111239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go of the Welsh Rugby Union - Wikipedia">
            <a:extLst>
              <a:ext uri="{FF2B5EF4-FFF2-40B4-BE49-F238E27FC236}">
                <a16:creationId xmlns:a16="http://schemas.microsoft.com/office/drawing/2014/main" id="{5393D077-7D23-B6D0-A62C-F1BD28BF5D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8217" y="5685239"/>
            <a:ext cx="806100" cy="10672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qr code on a white background&#10;&#10;Description automatically generated">
            <a:extLst>
              <a:ext uri="{FF2B5EF4-FFF2-40B4-BE49-F238E27FC236}">
                <a16:creationId xmlns:a16="http://schemas.microsoft.com/office/drawing/2014/main" id="{1C9B3E7F-28AB-D8B2-CDD1-E052DC049C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99174" y="4714602"/>
            <a:ext cx="1908834" cy="1908834"/>
          </a:xfrm>
          <a:prstGeom prst="rect">
            <a:avLst/>
          </a:prstGeom>
        </p:spPr>
      </p:pic>
      <p:sp>
        <p:nvSpPr>
          <p:cNvPr id="11" name="TextBox 10">
            <a:extLst>
              <a:ext uri="{FF2B5EF4-FFF2-40B4-BE49-F238E27FC236}">
                <a16:creationId xmlns:a16="http://schemas.microsoft.com/office/drawing/2014/main" id="{7AF9CBE0-2250-DE9E-502C-8D044A3C23F2}"/>
              </a:ext>
            </a:extLst>
          </p:cNvPr>
          <p:cNvSpPr txBox="1"/>
          <p:nvPr/>
        </p:nvSpPr>
        <p:spPr>
          <a:xfrm>
            <a:off x="5540522" y="5938816"/>
            <a:ext cx="4159280" cy="646331"/>
          </a:xfrm>
          <a:prstGeom prst="rect">
            <a:avLst/>
          </a:prstGeom>
          <a:noFill/>
        </p:spPr>
        <p:txBody>
          <a:bodyPr wrap="none" rtlCol="0">
            <a:spAutoFit/>
          </a:bodyPr>
          <a:lstStyle/>
          <a:p>
            <a:r>
              <a:rPr lang="en-GB" dirty="0">
                <a:solidFill>
                  <a:schemeClr val="bg1">
                    <a:lumMod val="85000"/>
                  </a:schemeClr>
                </a:solidFill>
              </a:rPr>
              <a:t>For more details scan the QR code</a:t>
            </a:r>
          </a:p>
          <a:p>
            <a:r>
              <a:rPr lang="en-GB" dirty="0">
                <a:solidFill>
                  <a:schemeClr val="bg1">
                    <a:lumMod val="85000"/>
                  </a:schemeClr>
                </a:solidFill>
              </a:rPr>
              <a:t>or visit </a:t>
            </a:r>
            <a:r>
              <a:rPr lang="en-GB" dirty="0">
                <a:solidFill>
                  <a:srgbClr val="FFFF00"/>
                </a:solidFill>
              </a:rPr>
              <a:t>https://www.bangor.ac.uk/wisgyr</a:t>
            </a:r>
          </a:p>
        </p:txBody>
      </p:sp>
    </p:spTree>
    <p:extLst>
      <p:ext uri="{BB962C8B-B14F-4D97-AF65-F5344CB8AC3E}">
        <p14:creationId xmlns:p14="http://schemas.microsoft.com/office/powerpoint/2010/main" val="1174014963"/>
      </p:ext>
    </p:extLst>
  </p:cSld>
  <p:clrMapOvr>
    <a:masterClrMapping/>
  </p:clrMapOvr>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44546A"/>
      </a:dk2>
      <a:lt2>
        <a:srgbClr val="E7E6E6"/>
      </a:lt2>
      <a:accent1>
        <a:srgbClr val="1CE7EC"/>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142</TotalTime>
  <Words>1507</Words>
  <Application>Microsoft Office PowerPoint</Application>
  <PresentationFormat>Widescreen</PresentationFormat>
  <Paragraphs>75</Paragraphs>
  <Slides>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Aptos Display</vt:lpstr>
      <vt:lpstr>Arial</vt:lpstr>
      <vt:lpstr>Times New Roman</vt:lpstr>
      <vt:lpstr>Office Theme</vt:lpstr>
      <vt:lpstr>Reliability of an Isometric Dynamometer to Assess Neck Strength in Female University Rugby</vt:lpstr>
      <vt:lpstr>Background</vt:lpstr>
      <vt:lpstr>Measuring Neck Strength</vt:lpstr>
      <vt:lpstr>Aims</vt:lpstr>
      <vt:lpstr>Method</vt:lpstr>
      <vt:lpstr>Results</vt:lpstr>
      <vt:lpstr>Why is this important?</vt:lpstr>
      <vt:lpstr>References</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Reliability of an Isometric Dynamometer to Assess Neck Strength in Female University Rugby</dc:title>
  <dc:creator>darcey atkinson</dc:creator>
  <cp:lastModifiedBy>Julian Owen (Staff)</cp:lastModifiedBy>
  <cp:revision>2</cp:revision>
  <dcterms:created xsi:type="dcterms:W3CDTF">2024-10-28T07:54:44Z</dcterms:created>
  <dcterms:modified xsi:type="dcterms:W3CDTF">2024-11-06T10:52:12Z</dcterms:modified>
</cp:coreProperties>
</file>